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F7_DA945B9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57" r:id="rId2"/>
    <p:sldMasterId id="2147483808" r:id="rId3"/>
    <p:sldMasterId id="2147483648" r:id="rId4"/>
    <p:sldMasterId id="2147483828" r:id="rId5"/>
  </p:sldMasterIdLst>
  <p:notesMasterIdLst>
    <p:notesMasterId r:id="rId70"/>
  </p:notesMasterIdLst>
  <p:sldIdLst>
    <p:sldId id="284" r:id="rId6"/>
    <p:sldId id="595" r:id="rId7"/>
    <p:sldId id="585" r:id="rId8"/>
    <p:sldId id="296" r:id="rId9"/>
    <p:sldId id="596" r:id="rId10"/>
    <p:sldId id="586" r:id="rId11"/>
    <p:sldId id="374" r:id="rId12"/>
    <p:sldId id="572" r:id="rId13"/>
    <p:sldId id="467" r:id="rId14"/>
    <p:sldId id="504" r:id="rId15"/>
    <p:sldId id="577" r:id="rId16"/>
    <p:sldId id="538" r:id="rId17"/>
    <p:sldId id="503" r:id="rId18"/>
    <p:sldId id="502" r:id="rId19"/>
    <p:sldId id="513" r:id="rId20"/>
    <p:sldId id="579" r:id="rId21"/>
    <p:sldId id="573" r:id="rId22"/>
    <p:sldId id="462" r:id="rId23"/>
    <p:sldId id="550" r:id="rId24"/>
    <p:sldId id="339" r:id="rId25"/>
    <p:sldId id="576" r:id="rId26"/>
    <p:sldId id="580" r:id="rId27"/>
    <p:sldId id="338" r:id="rId28"/>
    <p:sldId id="427" r:id="rId29"/>
    <p:sldId id="461" r:id="rId30"/>
    <p:sldId id="492" r:id="rId31"/>
    <p:sldId id="302" r:id="rId32"/>
    <p:sldId id="597" r:id="rId33"/>
    <p:sldId id="587" r:id="rId34"/>
    <p:sldId id="295" r:id="rId35"/>
    <p:sldId id="556" r:id="rId36"/>
    <p:sldId id="297" r:id="rId37"/>
    <p:sldId id="472" r:id="rId38"/>
    <p:sldId id="520" r:id="rId39"/>
    <p:sldId id="519" r:id="rId40"/>
    <p:sldId id="517" r:id="rId41"/>
    <p:sldId id="515" r:id="rId42"/>
    <p:sldId id="516" r:id="rId43"/>
    <p:sldId id="558" r:id="rId44"/>
    <p:sldId id="559" r:id="rId45"/>
    <p:sldId id="581" r:id="rId46"/>
    <p:sldId id="433" r:id="rId47"/>
    <p:sldId id="582" r:id="rId48"/>
    <p:sldId id="418" r:id="rId49"/>
    <p:sldId id="419" r:id="rId50"/>
    <p:sldId id="463" r:id="rId51"/>
    <p:sldId id="420" r:id="rId52"/>
    <p:sldId id="434" r:id="rId53"/>
    <p:sldId id="491" r:id="rId54"/>
    <p:sldId id="377" r:id="rId55"/>
    <p:sldId id="598" r:id="rId56"/>
    <p:sldId id="588" r:id="rId57"/>
    <p:sldId id="379" r:id="rId58"/>
    <p:sldId id="474" r:id="rId59"/>
    <p:sldId id="529" r:id="rId60"/>
    <p:sldId id="532" r:id="rId61"/>
    <p:sldId id="533" r:id="rId62"/>
    <p:sldId id="531" r:id="rId63"/>
    <p:sldId id="530" r:id="rId64"/>
    <p:sldId id="583" r:id="rId65"/>
    <p:sldId id="424" r:id="rId66"/>
    <p:sldId id="490" r:id="rId67"/>
    <p:sldId id="584" r:id="rId68"/>
    <p:sldId id="59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arly Phase Intro" id="{5B061B64-EC82-451B-A2E2-FF6DA18AB82E}">
          <p14:sldIdLst>
            <p14:sldId id="284"/>
            <p14:sldId id="595"/>
            <p14:sldId id="585"/>
          </p14:sldIdLst>
        </p14:section>
        <p14:section name="Shelter-in-Place" id="{EB23578A-3C07-402A-B706-08B1E4084D34}">
          <p14:sldIdLst>
            <p14:sldId id="296"/>
            <p14:sldId id="596"/>
            <p14:sldId id="586"/>
            <p14:sldId id="374"/>
            <p14:sldId id="572"/>
            <p14:sldId id="467"/>
            <p14:sldId id="504"/>
            <p14:sldId id="577"/>
            <p14:sldId id="538"/>
            <p14:sldId id="503"/>
            <p14:sldId id="502"/>
            <p14:sldId id="513"/>
            <p14:sldId id="579"/>
            <p14:sldId id="573"/>
            <p14:sldId id="462"/>
            <p14:sldId id="550"/>
            <p14:sldId id="339"/>
            <p14:sldId id="576"/>
            <p14:sldId id="580"/>
            <p14:sldId id="338"/>
            <p14:sldId id="427"/>
            <p14:sldId id="461"/>
            <p14:sldId id="492"/>
          </p14:sldIdLst>
        </p14:section>
        <p14:section name="Responder Health and Safety" id="{197BE079-607E-470E-8C01-A22784BF5DC2}">
          <p14:sldIdLst>
            <p14:sldId id="302"/>
            <p14:sldId id="597"/>
            <p14:sldId id="587"/>
            <p14:sldId id="295"/>
            <p14:sldId id="556"/>
            <p14:sldId id="297"/>
            <p14:sldId id="472"/>
            <p14:sldId id="520"/>
            <p14:sldId id="519"/>
            <p14:sldId id="517"/>
            <p14:sldId id="515"/>
            <p14:sldId id="516"/>
            <p14:sldId id="558"/>
            <p14:sldId id="559"/>
            <p14:sldId id="581"/>
            <p14:sldId id="433"/>
            <p14:sldId id="582"/>
            <p14:sldId id="418"/>
            <p14:sldId id="419"/>
            <p14:sldId id="463"/>
            <p14:sldId id="420"/>
            <p14:sldId id="434"/>
            <p14:sldId id="491"/>
          </p14:sldIdLst>
        </p14:section>
        <p14:section name="Evacuation" id="{F62359F9-4162-4249-9F02-E53BD8E44F9E}">
          <p14:sldIdLst>
            <p14:sldId id="377"/>
            <p14:sldId id="598"/>
            <p14:sldId id="588"/>
            <p14:sldId id="379"/>
            <p14:sldId id="474"/>
            <p14:sldId id="529"/>
            <p14:sldId id="532"/>
            <p14:sldId id="533"/>
            <p14:sldId id="531"/>
            <p14:sldId id="530"/>
            <p14:sldId id="583"/>
            <p14:sldId id="424"/>
            <p14:sldId id="490"/>
            <p14:sldId id="584"/>
            <p14:sldId id="5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0CB73B-8531-45EA-A5E5-2027DBAB3386}" name="Geoffrey Reynolds" initials="GR" userId="30fa6e6e564cdaea" providerId="Windows Live"/>
  <p188:author id="{274E299D-2B4E-F422-03FB-C9311D36ACA8}" name="Karen Carera" initials="KC" userId="d7ab29075f1d4f00" providerId="Windows Live"/>
  <p188:author id="{7FFE99BB-92FC-61B3-A1E5-E110EF03C4CF}" name="Guest User" initials="GU" userId="43eb9730e73ff287" providerId="Windows Live"/>
  <p188:author id="{0AD8A1E8-5B8E-8A39-67E1-B2C547008D9C}" name="adela salame-alfie" initials="as" userId="a4a07e8158afa33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en Carera" initials="KC" lastIdx="14" clrIdx="0">
    <p:extLst>
      <p:ext uri="{19B8F6BF-5375-455C-9EA6-DF929625EA0E}">
        <p15:presenceInfo xmlns:p15="http://schemas.microsoft.com/office/powerpoint/2012/main" userId="d7ab29075f1d4f00" providerId="Windows Live"/>
      </p:ext>
    </p:extLst>
  </p:cmAuthor>
  <p:cmAuthor id="2" name="Andrea Pepper" initials="AP" lastIdx="27" clrIdx="1">
    <p:extLst>
      <p:ext uri="{19B8F6BF-5375-455C-9EA6-DF929625EA0E}">
        <p15:presenceInfo xmlns:p15="http://schemas.microsoft.com/office/powerpoint/2012/main" userId="ca6d0049c06f6b0a" providerId="Windows Live"/>
      </p:ext>
    </p:extLst>
  </p:cmAuthor>
  <p:cmAuthor id="3" name="adela salame-alfie" initials="as" lastIdx="20" clrIdx="2">
    <p:extLst>
      <p:ext uri="{19B8F6BF-5375-455C-9EA6-DF929625EA0E}">
        <p15:presenceInfo xmlns:p15="http://schemas.microsoft.com/office/powerpoint/2012/main" userId="a4a07e8158afa334" providerId="Windows Live"/>
      </p:ext>
    </p:extLst>
  </p:cmAuthor>
  <p:cmAuthor id="4" name="kevin caspary" initials="kc" lastIdx="5" clrIdx="3">
    <p:extLst>
      <p:ext uri="{19B8F6BF-5375-455C-9EA6-DF929625EA0E}">
        <p15:presenceInfo xmlns:p15="http://schemas.microsoft.com/office/powerpoint/2012/main" userId="27138f1f4eaa48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58AC7-C7DA-4EAD-998E-7D723A82B7EA}" v="4" dt="2023-10-22T15:40:51.237"/>
    <p1510:client id="{05540465-62B3-46EA-B31D-E5A290395200}" v="50" dt="2023-10-02T22:35:24.325"/>
    <p1510:client id="{07DD1926-71DB-4F8D-A9A2-86AEE4BF2749}" v="24" dt="2023-10-19T17:28:43.024"/>
    <p1510:client id="{092B43F2-3776-4328-831D-C55853BCFFB4}" v="47" dt="2023-10-19T19:40:03.199"/>
    <p1510:client id="{09F0A0B8-EE83-421B-9BE7-2A7FBD0EEABC}" v="20" dt="2023-09-25T19:06:45.619"/>
    <p1510:client id="{11F85835-D26A-43F2-8DC4-BF978E487990}" v="11" dt="2023-10-01T03:01:00.006"/>
    <p1510:client id="{13F0CA32-3BFE-4A03-82FC-C0D462EAEB35}" v="4" dt="2023-08-20T19:43:37.439"/>
    <p1510:client id="{1B8C94E0-0458-4DCD-8EF3-3CEB6522C0E2}" v="24" dt="2023-10-03T20:58:04.773"/>
    <p1510:client id="{1BF9507A-0C4A-484D-BED3-3C6A8D3B1333}" v="5" dt="2023-10-12T21:48:57.284"/>
    <p1510:client id="{1F312AA6-EEE0-45E6-A21A-8099D7094D22}" v="178" dt="2023-10-15T14:37:29.504"/>
    <p1510:client id="{24C6D8F3-98C8-4E41-A038-EC74E931B620}" v="154" dt="2023-08-19T01:22:35.744"/>
    <p1510:client id="{24CD1E80-518E-4517-A8E3-DA1FA84E8B43}" v="17" dt="2023-10-04T20:04:06.015"/>
    <p1510:client id="{28FE8A70-14F3-4681-8AF8-91132B051340}" v="187" dt="2023-09-29T19:50:35.025"/>
    <p1510:client id="{2D0E712E-6889-4D32-89BB-AA0EBE3C3389}" v="62" dt="2023-10-11T21:42:06.366"/>
    <p1510:client id="{2FE7FDEB-4A74-492A-A8D2-4B3D95FBAD5A}" v="269" dt="2023-10-13T15:54:24.190"/>
    <p1510:client id="{31926B3E-6E33-4D57-8A1A-60FFA78B2D7F}" v="57" dt="2023-10-03T21:21:23.860"/>
    <p1510:client id="{36F41370-35A8-4063-9930-4597541A8578}" v="3043" dt="2023-11-16T19:37:30.679"/>
    <p1510:client id="{38FEDC83-BDD6-4123-8BBE-94CFE24122B1}" v="1" dt="2023-10-23T16:49:07.473"/>
    <p1510:client id="{39D4F78D-FD9F-4E34-B320-83EBA6850DF8}" v="20" dt="2023-10-04T17:38:51.931"/>
    <p1510:client id="{3D55E330-5FA4-4FE9-9A06-CEDE35FBCE0F}" v="20" dt="2023-10-13T14:59:23.066"/>
    <p1510:client id="{3E04D8AD-1B84-44A0-BBF9-9D3E11DF3E72}" v="568" dt="2023-10-12T17:44:02.018"/>
    <p1510:client id="{48F405DB-613D-49AB-824E-5A414B4CC6BF}" v="23" dt="2023-10-23T16:09:04.077"/>
    <p1510:client id="{4CCCA5EB-5048-4B39-8475-BC0DE71E0639}" v="6" dt="2023-10-12T21:17:26.102"/>
    <p1510:client id="{521498CA-E1DB-416A-BB3B-6033B2A547CC}" v="302" dt="2023-09-22T19:07:15.234"/>
    <p1510:client id="{52A7AD2D-E710-42C0-931B-5335B01F92D2}" v="112" dt="2023-10-18T18:30:54.879"/>
    <p1510:client id="{55D8AF16-4E32-4359-8D2D-5E5904E25CD2}" v="31" dt="2023-10-18T20:45:54.558"/>
    <p1510:client id="{5ABE2EF5-46C0-4BC8-B684-7A7163EA5255}" v="42" dt="2023-08-20T19:35:18.889"/>
    <p1510:client id="{5D4F6979-8454-4D6E-B641-8675F923A22F}" v="177" dt="2023-08-29T19:04:55.749"/>
    <p1510:client id="{5EA27FC9-6ECA-4D4A-B167-A416B6C00ACF}" v="1" dt="2023-09-28T19:14:35.576"/>
    <p1510:client id="{5F926423-40C8-49B4-8F56-D3C25260F37B}" v="17" dt="2023-10-17T19:12:21.058"/>
    <p1510:client id="{602D9BED-5CE8-4F97-9D6C-CC7FD65736DA}" v="26" dt="2023-10-02T22:29:32.395"/>
    <p1510:client id="{6396EF4F-C979-4459-9942-754E3B3839B1}" v="44" dt="2023-10-03T18:19:49.260"/>
    <p1510:client id="{658ECE42-55A5-4BF0-B5B3-C42C9D1ED465}" v="7" dt="2023-10-04T18:56:21.747"/>
    <p1510:client id="{65CDFB96-7D93-4E3A-9126-D1A922B6026D}" v="1" dt="2023-10-23T15:43:51.559"/>
    <p1510:client id="{69EA9E1E-3423-49A3-BDA3-844F1B96E213}" v="1" dt="2023-10-11T00:45:05.135"/>
    <p1510:client id="{6F224E5D-BF40-4208-AC63-9F511159B120}" v="1" dt="2023-08-22T01:24:17.606"/>
    <p1510:client id="{719CF99D-F63E-4C44-975C-2D46D05690D4}" v="21" dt="2023-08-19T21:51:06.394"/>
    <p1510:client id="{73E19F25-3EB4-422F-958C-F23EDDEEC730}" v="6" dt="2023-10-19T20:47:46.726"/>
    <p1510:client id="{74419421-8905-42B2-B7AD-59A2282243DC}" v="3" dt="2023-08-28T20:24:19.878"/>
    <p1510:client id="{758E9098-B139-4C06-8398-A352228FD5CC}" v="1" dt="2023-10-02T22:22:58.089"/>
    <p1510:client id="{7824D3B6-DA10-4365-A970-63ED6F0EBC34}" v="201" dt="2023-10-01T20:12:36.461"/>
    <p1510:client id="{7AEB2747-0EDD-449D-ACEC-3EE394ED5FD1}" v="66" dt="2023-09-25T18:52:12.017"/>
    <p1510:client id="{7DCE2082-71E1-42BA-9420-8D2B33560DDF}" v="21" dt="2023-10-02T22:09:14.848"/>
    <p1510:client id="{82267040-E9C1-4184-90BA-49DA9D23FB56}" v="2" dt="2023-10-02T18:47:45.066"/>
    <p1510:client id="{845A6029-572F-4BA0-B7B6-FDEEC62FC240}" v="1" dt="2023-10-18T18:50:28.169"/>
    <p1510:client id="{91C4B657-FE44-4FB6-98B6-3D179D68DE99}" v="8" dt="2023-10-11T20:39:33.611"/>
    <p1510:client id="{9261402D-09FA-4609-9A84-037BBC2E9AD8}" v="82" dt="2023-10-19T20:41:55.669"/>
    <p1510:client id="{9756480B-A6DE-4F8E-964A-5DBAD0DE4B68}" v="877" dt="2023-10-02T18:20:08.073"/>
    <p1510:client id="{A0A8F231-F7BB-4048-B66F-275588B2D6DD}" v="2" dt="2023-10-04T16:42:00.019"/>
    <p1510:client id="{A328BDB1-4BE2-4DDD-83D1-E286BE1CE372}" v="26" dt="2023-10-23T17:25:32.306"/>
    <p1510:client id="{A3C3CEFF-1538-47B0-93B6-FA1411F410D9}" v="33" dt="2023-09-22T17:53:43.139"/>
    <p1510:client id="{A670AE69-83F9-41F6-A701-53D5CBAE0281}" v="86" dt="2023-09-30T14:56:54.780"/>
    <p1510:client id="{A6D1F6F7-901F-4B5F-90C9-FEDD88CADD38}" v="37" dt="2023-10-19T19:15:26.427"/>
    <p1510:client id="{A99B2796-1024-422C-9BEA-A066E47AFF29}" v="29" dt="2023-10-03T20:41:07.274"/>
    <p1510:client id="{A9EC940D-87D4-4D90-A7A8-0E4B3AC30718}" v="8" dt="2023-10-19T21:27:01.351"/>
    <p1510:client id="{AECDFAA8-B055-41FF-BE9F-45DD6422BF79}" v="12" dt="2023-10-19T18:11:46.129"/>
    <p1510:client id="{BCE9EA98-5805-48D0-A063-EE379B1B3581}" v="162" dt="2023-08-23T21:16:21.036"/>
    <p1510:client id="{BD84A5F9-5A71-4219-8F4C-EF48B8B3AF4B}" v="5" dt="2023-09-25T18:59:44.039"/>
    <p1510:client id="{C2C09893-3EFF-4C77-A809-F804D7829C91}" v="571" dt="2023-10-02T17:42:17.810"/>
    <p1510:client id="{C5DF3A51-7A53-417D-AA8F-620E9528104F}" v="3" dt="2023-08-29T19:31:07.408"/>
    <p1510:client id="{C60A341B-A807-41BD-B027-72C1322AE54F}" v="1" dt="2023-10-24T14:33:03.240"/>
    <p1510:client id="{CAF209B0-A0BD-4D02-8E15-3DC32B2DC4B3}" v="9" dt="2023-10-24T14:00:13.637"/>
    <p1510:client id="{D3BFB66F-4F9B-4CFD-8E4B-B275C1EE2477}" v="88" dt="2023-10-07T22:37:19.708"/>
    <p1510:client id="{D4487257-6440-4C25-A967-E3576BFFC70D}" v="2" dt="2023-10-04T20:13:03.664"/>
    <p1510:client id="{D53D8E25-8220-4A7B-9E41-64E57789AC76}" v="260" dt="2023-10-03T20:10:08.312"/>
    <p1510:client id="{E2B55773-E972-44E6-9DD0-4289F85BEB78}" v="32" dt="2023-10-14T20:17:49.797"/>
    <p1510:client id="{E939E8A6-42CA-4C01-B0E2-AD2C981CC13B}" v="69" dt="2023-08-22T01:11:15.642"/>
    <p1510:client id="{EA7023EE-38FE-4799-BCA2-0F4DD349BE96}" v="27" dt="2023-10-14T20:37:02.879"/>
    <p1510:client id="{EBBCDE06-C396-4100-B2BB-44A4476A9BC3}" v="3" dt="2023-10-04T22:38:45.584"/>
    <p1510:client id="{ED8E9592-E85F-4907-9DC5-2D5CCDCFD550}" v="85" dt="2023-10-12T21:10:48.200"/>
    <p1510:client id="{EEC76B6E-6C85-4E19-9BA6-0DDF83E24C76}" v="117" dt="2023-11-17T22:20:10.548"/>
    <p1510:client id="{F3411C56-D433-4089-B14A-DB1F388DE30B}" v="5" dt="2023-10-19T21:10:57.917"/>
    <p1510:client id="{F34AD7D9-78E8-45DC-8E1C-66D11C3C74E0}" v="34" dt="2023-10-14T20:54:46.841"/>
    <p1510:client id="{FC38F4CE-2842-4A9A-B479-A85EB63F6F42}" v="5" dt="2023-10-02T21:47:25.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4.xml"/></Relationships>
</file>

<file path=ppt/comments/modernComment_1F7_DA945B9F.xml><?xml version="1.0" encoding="utf-8"?>
<p188:cmLst xmlns:a="http://schemas.openxmlformats.org/drawingml/2006/main" xmlns:r="http://schemas.openxmlformats.org/officeDocument/2006/relationships" xmlns:p188="http://schemas.microsoft.com/office/powerpoint/2018/8/main">
  <p188:cm id="{7AC060DC-AB2C-4BF1-9D3E-1813AAD85C75}" authorId="{E50CB73B-8531-45EA-A5E5-2027DBAB3386}" created="2023-11-15T22:18:32.206">
    <ac:deMkLst xmlns:ac="http://schemas.microsoft.com/office/drawing/2013/main/command">
      <pc:docMk xmlns:pc="http://schemas.microsoft.com/office/powerpoint/2013/main/command"/>
      <pc:sldMk xmlns:pc="http://schemas.microsoft.com/office/powerpoint/2013/main/command" cId="3667155871" sldId="503"/>
      <ac:picMk id="20" creationId="{B7382CAD-E9A2-E264-E67F-0787E37BE076}"/>
    </ac:deMkLst>
    <p188:txBody>
      <a:bodyPr/>
      <a:lstStyle/>
      <a:p>
        <a:r>
          <a:rPr lang="en-US"/>
          <a:t>Change the Figure description to "The rate of radiation dose decay from fallout measured from the moment of the explosion, not from the time of fallout deposition."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BEA33-1A87-4196-9792-A7F1C94BB91F}"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B85D1-5810-4576-91F7-2BF42C46332F}" type="slidenum">
              <a:rPr lang="en-US" smtClean="0"/>
              <a:t>‹#›</a:t>
            </a:fld>
            <a:endParaRPr lang="en-US"/>
          </a:p>
        </p:txBody>
      </p:sp>
    </p:spTree>
    <p:extLst>
      <p:ext uri="{BB962C8B-B14F-4D97-AF65-F5344CB8AC3E}">
        <p14:creationId xmlns:p14="http://schemas.microsoft.com/office/powerpoint/2010/main" val="88366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dc.gov/nceh/radiation/emergencies/resourcelibrary/infographics.ht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fema.gov/sites/default/files/documents/fema_improvised-nuclear-device_communicating-aftermath_june-2013.pdf"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dc.gov/nceh/radiation/emergencies/resourcelibrary/infographics.htm"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fema.gov/sites/default/files/documents/fema_improvised-nuclear-device_communicating-aftermath_june-2013.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ema.gov/sites/default/files/documents/fema_improvised-nuclear-device_communicating-aftermath_june-2013.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ux8trcUoCC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dc.gov/nceh/radiation/emergencies/publichealthtoolkit.htm"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cdc.gov/nceh/radiation/emergencies/training.ht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dc.gov/nceh/radiation/emergencies/radiationhazardscale.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dc.gov/nceh/radiation/emergencies/resourcelibrary/infographics.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mergency.cdc.gov/cerc/"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fema.gov/sites/default/files/documents/fema_improvised-nuclear-device_communicating-aftermath_june-2013.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cdc.gov/nceh/radiation/emergencies/pdf/20_316861-a_radiationresponse-508.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dhs.gov/publication/ind-health-and-safety-planning-guid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ediaspace.msu.edu/media/Google+Slides+Reading+Order+Tutorial/1_vtah763l/138093712"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cdc.gov/niosh/erhms/default.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nss.gov/docs/docs_FRMAC/Health%20and%20Safety%20Manual%202012.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dhs.gov/publication/ind-health-and-safety-planning-guid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dhs.gov/sites/default/files/publications/Quick%20Reference%20Guide%20Final.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cdc.gov/niosh/docs/2008-132/default.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cdc.gov/niosh/docs/2008-132/pdfs/2008-132.pdf?id=10.26616/NIOSHPUB2008132"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crponline.org/shop/reports/report-no-171-uncertainties-in-the-estimation-of-radiation-risks-and-probability-of-disease-causati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pubmed.ncbi.nlm.nih.gov/25902297/"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ema.gov/sites/default/files/documents/fema_improvised-nuclear-device_communicating-aftermath_june-2013.pdf"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www.fema.gov/sites/default/files/2020-10/fema_esf-15_sop_2019.pdf"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epa.gov/sites/default/files/2017-01/documents/epa_pag_manual_final_revisions_01-11-2017_cover_disclaimer_8.pdf"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will provide a course overview. The estimated length of instruction is 4 hours. </a:t>
            </a:r>
          </a:p>
        </p:txBody>
      </p:sp>
      <p:sp>
        <p:nvSpPr>
          <p:cNvPr id="4" name="Slide Number Placeholder 3"/>
          <p:cNvSpPr>
            <a:spLocks noGrp="1"/>
          </p:cNvSpPr>
          <p:nvPr>
            <p:ph type="sldNum" sz="quarter" idx="5"/>
          </p:nvPr>
        </p:nvSpPr>
        <p:spPr/>
        <p:txBody>
          <a:bodyPr/>
          <a:lstStyle/>
          <a:p>
            <a:pPr defTabSz="881390">
              <a:defRPr/>
            </a:pPr>
            <a:fld id="{EB38CAEC-4554-485B-9189-C45C7447A404}" type="slidenum">
              <a:rPr lang="en-US">
                <a:solidFill>
                  <a:prstClr val="black"/>
                </a:solidFill>
                <a:latin typeface="Calibri"/>
              </a:rPr>
              <a:pPr defTabSz="881390">
                <a:defRPr/>
              </a:pPr>
              <a:t>1</a:t>
            </a:fld>
            <a:endParaRPr lang="en-US">
              <a:solidFill>
                <a:prstClr val="black"/>
              </a:solidFill>
              <a:latin typeface="Calibri"/>
            </a:endParaRPr>
          </a:p>
        </p:txBody>
      </p:sp>
    </p:spTree>
    <p:extLst>
      <p:ext uri="{BB962C8B-B14F-4D97-AF65-F5344CB8AC3E}">
        <p14:creationId xmlns:p14="http://schemas.microsoft.com/office/powerpoint/2010/main" val="212224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initial information is developing, shelter-in-place orders may go out to a very large area. As additional information is collected, the order may be lifted in certain areas. </a:t>
            </a:r>
            <a:endParaRPr lang="en-US">
              <a:cs typeface="Calibri"/>
            </a:endParaRPr>
          </a:p>
          <a:p>
            <a:endParaRPr lang="en-US">
              <a:ea typeface="Calibri"/>
              <a:cs typeface="Calibri"/>
            </a:endParaRPr>
          </a:p>
          <a:p>
            <a:r>
              <a:rPr lang="en-US">
                <a:ea typeface="Calibri"/>
                <a:cs typeface="Calibri"/>
              </a:rPr>
              <a:t>Communication staff should utilize pre-scripted messages to quickly disperse the shelter-in-place messages to the public. Pre-scripted shelter-in-place messages can be found at:</a:t>
            </a:r>
          </a:p>
          <a:p>
            <a:pPr marL="165261" indent="-165261">
              <a:buFont typeface="Arial"/>
              <a:buChar char="•"/>
            </a:pPr>
            <a:endParaRPr lang="en-US">
              <a:ea typeface="Calibri"/>
              <a:cs typeface="Calibri"/>
            </a:endParaRPr>
          </a:p>
          <a:p>
            <a:r>
              <a:rPr lang="en-US">
                <a:hlinkClick r:id="rId3"/>
              </a:rPr>
              <a:t>https://www.cdc.gov/nceh/radiation/emergencies/resourcelibrary/infographics.htm</a:t>
            </a:r>
            <a:endParaRPr lang="en-US">
              <a:ea typeface="Calibri"/>
              <a:cs typeface="Calibri"/>
            </a:endParaRPr>
          </a:p>
          <a:p>
            <a:r>
              <a:rPr lang="en-US">
                <a:cs typeface="Calibri"/>
              </a:rPr>
              <a:t>Also at </a:t>
            </a:r>
            <a:r>
              <a:rPr lang="en-US">
                <a:hlinkClick r:id="rId4"/>
              </a:rPr>
              <a:t>fema_improvised-nuclear-device_communicating-aftermath_june-2013.pdf </a:t>
            </a:r>
            <a:endParaRPr lang="en-US"/>
          </a:p>
          <a:p>
            <a:r>
              <a:rPr lang="en-US"/>
              <a:t>See Public Safety and Protective Action Guidance Section:</a:t>
            </a:r>
            <a:endParaRPr lang="en-US">
              <a:cs typeface="Calibri"/>
            </a:endParaRPr>
          </a:p>
          <a:p>
            <a:endParaRPr lang="en-US">
              <a:cs typeface="Calibri"/>
            </a:endParaRPr>
          </a:p>
          <a:p>
            <a:r>
              <a:rPr lang="en-US">
                <a:hlinkClick r:id="rId4"/>
              </a:rPr>
              <a:t>https://www.fema.gov/sites/default/files/documents/fema_improvised-nuclear-device_communicating-aftermath_june-2013.pdf</a:t>
            </a:r>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10</a:t>
            </a:fld>
            <a:endParaRPr lang="en-US"/>
          </a:p>
        </p:txBody>
      </p:sp>
    </p:spTree>
    <p:extLst>
      <p:ext uri="{BB962C8B-B14F-4D97-AF65-F5344CB8AC3E}">
        <p14:creationId xmlns:p14="http://schemas.microsoft.com/office/powerpoint/2010/main" val="269328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Get Inside, Stay Inside, Stay Tuned icons. A person running to the door (Get Inside); a person and dog inside a house (Stay Inside); A person sitting on the couch listening to a radio (Stay Tuned).</a:t>
            </a:r>
            <a:endParaRPr lang="en-US">
              <a:cs typeface="Calibri"/>
            </a:endParaRPr>
          </a:p>
          <a:p>
            <a:endParaRPr lang="en-US"/>
          </a:p>
          <a:p>
            <a:r>
              <a:rPr lang="en-US"/>
              <a:t>While initial information is developing, shelter-in-place orders may go out to a very large area. As additional information is collected, the order may be lifted in certain areas. </a:t>
            </a:r>
            <a:endParaRPr lang="en-US">
              <a:ea typeface="Calibri"/>
              <a:cs typeface="Calibri"/>
            </a:endParaRPr>
          </a:p>
          <a:p>
            <a:endParaRPr lang="en-US">
              <a:ea typeface="Calibri"/>
              <a:cs typeface="Calibri"/>
            </a:endParaRPr>
          </a:p>
          <a:p>
            <a:r>
              <a:rPr lang="en-US">
                <a:ea typeface="Calibri"/>
                <a:cs typeface="Calibri"/>
              </a:rPr>
              <a:t>Communication staff should utilize existing messages to quickly disperse the shelter-in-place messages to the public. Existing shelter-in-place messages can be found at:</a:t>
            </a:r>
          </a:p>
          <a:p>
            <a:pPr marL="165261" indent="-165261">
              <a:buFont typeface="Arial"/>
              <a:buChar char="•"/>
            </a:pPr>
            <a:endParaRPr lang="en-US">
              <a:ea typeface="Calibri"/>
              <a:cs typeface="Calibri"/>
            </a:endParaRPr>
          </a:p>
          <a:p>
            <a:r>
              <a:rPr lang="en-US">
                <a:hlinkClick r:id="rId3"/>
              </a:rPr>
              <a:t>https://www.cdc.gov/nceh/radiation/emergencies/resourcelibrary/infographics.htm</a:t>
            </a:r>
            <a:endParaRPr lang="en-US">
              <a:ea typeface="Calibri"/>
              <a:cs typeface="Calibri"/>
            </a:endParaRPr>
          </a:p>
          <a:p>
            <a:endParaRPr lang="en-US"/>
          </a:p>
          <a:p>
            <a:r>
              <a:rPr lang="en-US"/>
              <a:t>See Public Safety and Protective Action Guidance Section:</a:t>
            </a:r>
            <a:endParaRPr lang="en-US">
              <a:cs typeface="Calibri"/>
            </a:endParaRPr>
          </a:p>
          <a:p>
            <a:endParaRPr lang="en-US">
              <a:cs typeface="Calibri"/>
            </a:endParaRPr>
          </a:p>
          <a:p>
            <a:r>
              <a:rPr lang="en-US">
                <a:hlinkClick r:id="rId4"/>
              </a:rPr>
              <a:t>https://www.fema.gov/sites/default/files/documents/fema_improvised-nuclear-device_communicating-aftermath_june-2013.pdf</a:t>
            </a:r>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11</a:t>
            </a:fld>
            <a:endParaRPr lang="en-US"/>
          </a:p>
        </p:txBody>
      </p:sp>
    </p:spTree>
    <p:extLst>
      <p:ext uri="{BB962C8B-B14F-4D97-AF65-F5344CB8AC3E}">
        <p14:creationId xmlns:p14="http://schemas.microsoft.com/office/powerpoint/2010/main" val="90102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12</a:t>
            </a:fld>
            <a:endParaRPr lang="en-US"/>
          </a:p>
        </p:txBody>
      </p:sp>
    </p:spTree>
    <p:extLst>
      <p:ext uri="{BB962C8B-B14F-4D97-AF65-F5344CB8AC3E}">
        <p14:creationId xmlns:p14="http://schemas.microsoft.com/office/powerpoint/2010/main" val="3361045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t>Description of image:  A graph of the decay of fallout radiation from the time of detonation, with dose rate (R/</a:t>
            </a:r>
            <a:r>
              <a:rPr lang="en-US" err="1"/>
              <a:t>hr</a:t>
            </a:r>
            <a:r>
              <a:rPr lang="en-US"/>
              <a:t>) as the y-axis and hours after explosion as the x axis. The initial curve is steep, dropping from 1000 R/</a:t>
            </a:r>
            <a:r>
              <a:rPr lang="en-US" err="1"/>
              <a:t>hr</a:t>
            </a:r>
            <a:r>
              <a:rPr lang="en-US"/>
              <a:t> at 1 hour, to 480 R/</a:t>
            </a:r>
            <a:r>
              <a:rPr lang="en-US" err="1"/>
              <a:t>hr</a:t>
            </a:r>
            <a:r>
              <a:rPr lang="en-US"/>
              <a:t> at 2 hours, and 100 R/</a:t>
            </a:r>
            <a:r>
              <a:rPr lang="en-US" err="1"/>
              <a:t>hr</a:t>
            </a:r>
            <a:r>
              <a:rPr lang="en-US"/>
              <a:t> at 7 hours. After this steep decline, it largely levels out, dropping from 43 R/</a:t>
            </a:r>
            <a:r>
              <a:rPr lang="en-US" err="1"/>
              <a:t>hr</a:t>
            </a:r>
            <a:r>
              <a:rPr lang="en-US"/>
              <a:t> at 14 hours to 10 R/</a:t>
            </a:r>
            <a:r>
              <a:rPr lang="en-US" err="1"/>
              <a:t>hr</a:t>
            </a:r>
            <a:r>
              <a:rPr lang="en-US"/>
              <a:t> at 48 hours.  </a:t>
            </a:r>
          </a:p>
          <a:p>
            <a:pPr defTabSz="881390">
              <a:defRPr/>
            </a:pPr>
            <a:r>
              <a:rPr lang="en-US"/>
              <a:t>Significant consideration for IND, but less so for nuclear power and RDD incidents</a:t>
            </a:r>
            <a:endParaRPr lang="en-US">
              <a:ea typeface="Calibri"/>
              <a:cs typeface="Calibri"/>
            </a:endParaRPr>
          </a:p>
          <a:p>
            <a:pPr defTabSz="881390">
              <a:defRPr/>
            </a:pPr>
            <a:endParaRPr lang="en-US">
              <a:ea typeface="Calibri"/>
              <a:cs typeface="Calibri"/>
            </a:endParaRPr>
          </a:p>
          <a:p>
            <a:endParaRPr lang="en-US"/>
          </a:p>
        </p:txBody>
      </p:sp>
      <p:sp>
        <p:nvSpPr>
          <p:cNvPr id="4" name="Slide Number Placeholder 3"/>
          <p:cNvSpPr>
            <a:spLocks noGrp="1"/>
          </p:cNvSpPr>
          <p:nvPr>
            <p:ph type="sldNum" sz="quarter" idx="10"/>
          </p:nvPr>
        </p:nvSpPr>
        <p:spPr/>
        <p:txBody>
          <a:bodyPr/>
          <a:lstStyle/>
          <a:p>
            <a:fld id="{7E82054C-5FFB-4925-88B8-34BFE44764D6}" type="slidenum">
              <a:rPr lang="en-US" smtClean="0"/>
              <a:pPr/>
              <a:t>13</a:t>
            </a:fld>
            <a:endParaRPr lang="en-US"/>
          </a:p>
        </p:txBody>
      </p:sp>
    </p:spTree>
    <p:extLst>
      <p:ext uri="{BB962C8B-B14F-4D97-AF65-F5344CB8AC3E}">
        <p14:creationId xmlns:p14="http://schemas.microsoft.com/office/powerpoint/2010/main" val="2461701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65261" indent="-165261">
              <a:buFont typeface="Arial"/>
              <a:buChar char="•"/>
              <a:defRPr/>
            </a:pPr>
            <a:r>
              <a:rPr lang="en-US">
                <a:cs typeface="Calibri"/>
              </a:rPr>
              <a:t>MODERATOR ASK: What types of messages should the public receive about evacuation?</a:t>
            </a:r>
            <a:endParaRPr lang="en-US"/>
          </a:p>
          <a:p>
            <a:pPr marL="605956" lvl="1" indent="-165261">
              <a:buFont typeface="Arial"/>
              <a:buChar char="•"/>
              <a:defRPr/>
            </a:pPr>
            <a:r>
              <a:rPr lang="en-US"/>
              <a:t>Emergency officials will need to provide information to the public on evacuation and sheltering. The information needs to include location and route to shelters and transportation options to shelters. The public should be informed that they will be stopped at a “check point” to wash radioactive material from their vehicles and emergency responders must remove radiation from themselves, their family and their pets before they can enter a shelter. The public should be told to bring quickly pack important papers, necessary medicines and a change of clothes. The public will also need to know about options for evacuating and sheltering with their pets.  </a:t>
            </a:r>
            <a:r>
              <a:rPr lang="en-US" b="1"/>
              <a:t>Improvised Nuclear Device Response and Recovery: Communicating in the Immediate Aftermath </a:t>
            </a:r>
            <a:r>
              <a:rPr lang="en-US"/>
              <a:t>; See Public Safety and Protective Action Guidance Section </a:t>
            </a:r>
            <a:r>
              <a:rPr lang="en-US">
                <a:hlinkClick r:id="rId3"/>
              </a:rPr>
              <a:t>https://www.fema.gov/sites/default/files/documents/fema_improvised-nuclear-device_communicating-aftermath_june-2013.pdf</a:t>
            </a:r>
            <a:r>
              <a:rPr lang="en-US"/>
              <a:t>)</a:t>
            </a:r>
            <a:endParaRPr lang="en-US">
              <a:cs typeface="Calibri"/>
            </a:endParaRPr>
          </a:p>
          <a:p>
            <a:pPr marL="165261" indent="-165261">
              <a:buFont typeface="Arial"/>
              <a:buChar char="•"/>
              <a:defRPr/>
            </a:pPr>
            <a:r>
              <a:rPr lang="en-US">
                <a:cs typeface="Calibri"/>
              </a:rPr>
              <a:t>What challenges and issues might you encounter when delivering these messages?</a:t>
            </a:r>
          </a:p>
          <a:p>
            <a:pPr marL="605956" lvl="1" indent="-165261">
              <a:buFont typeface="Arial"/>
              <a:buChar char="•"/>
              <a:defRPr/>
            </a:pPr>
            <a:r>
              <a:rPr lang="en-US">
                <a:cs typeface="Calibri"/>
              </a:rPr>
              <a:t>Trust</a:t>
            </a:r>
            <a:endParaRPr lang="en-US"/>
          </a:p>
          <a:p>
            <a:pPr marL="605956" lvl="1" indent="-165261">
              <a:buFont typeface="Arial"/>
              <a:buChar char="•"/>
              <a:defRPr/>
            </a:pPr>
            <a:r>
              <a:rPr lang="en-US">
                <a:cs typeface="Calibri"/>
              </a:rPr>
              <a:t>Credibility</a:t>
            </a:r>
          </a:p>
          <a:p>
            <a:pPr marL="605956" lvl="1" indent="-165261">
              <a:buFont typeface="Arial"/>
              <a:buChar char="•"/>
              <a:defRPr/>
            </a:pPr>
            <a:r>
              <a:rPr lang="en-US"/>
              <a:t>Delivering short, action-based messages and strategizing to build credibility and trust impacts the effectiveness of  messaging. Emergency officials should adapt message delivery and context for different audiences to address cultural and accessibility needs.  Cultural groups often develop, identify with, and trust their own institutions, such as faith-based organizations, nongovernmental organizations, and political organizations. Take into account that some cultural groups have had different experiences with government agencies and organizations and some may be more ambivalent in accepting your messages. Consider partnering with these groups to disseminate messages. </a:t>
            </a:r>
            <a:endParaRPr lang="en-US">
              <a:cs typeface="Calibri"/>
            </a:endParaRPr>
          </a:p>
          <a:p>
            <a:pPr marL="605956" lvl="1" indent="-165261">
              <a:buFont typeface="Arial"/>
              <a:buChar char="•"/>
              <a:defRPr/>
            </a:pPr>
            <a:r>
              <a:rPr lang="en-US"/>
              <a:t>Relevant, credible, and culturally appropriate messaging in an emergency offers audiences the information they need to make lifesaving decisions.</a:t>
            </a:r>
            <a:endParaRPr lang="en-US">
              <a:cs typeface="Calibri"/>
            </a:endParaRPr>
          </a:p>
          <a:p>
            <a:pPr lvl="1">
              <a:defRPr/>
            </a:pP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14</a:t>
            </a:fld>
            <a:endParaRPr lang="en-US"/>
          </a:p>
        </p:txBody>
      </p:sp>
    </p:spTree>
    <p:extLst>
      <p:ext uri="{BB962C8B-B14F-4D97-AF65-F5344CB8AC3E}">
        <p14:creationId xmlns:p14="http://schemas.microsoft.com/office/powerpoint/2010/main" val="3343814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highlight>
                <a:srgbClr val="FFFF00"/>
              </a:highlight>
              <a:cs typeface="Calibri"/>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15</a:t>
            </a:fld>
            <a:endParaRPr lang="en-US"/>
          </a:p>
        </p:txBody>
      </p:sp>
    </p:spTree>
    <p:extLst>
      <p:ext uri="{BB962C8B-B14F-4D97-AF65-F5344CB8AC3E}">
        <p14:creationId xmlns:p14="http://schemas.microsoft.com/office/powerpoint/2010/main" val="611404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  Integrated Public Alert &amp; Warning System [IPAWS] logo</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17</a:t>
            </a:fld>
            <a:endParaRPr lang="en-US"/>
          </a:p>
        </p:txBody>
      </p:sp>
    </p:spTree>
    <p:extLst>
      <p:ext uri="{BB962C8B-B14F-4D97-AF65-F5344CB8AC3E}">
        <p14:creationId xmlns:p14="http://schemas.microsoft.com/office/powerpoint/2010/main" val="112592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Video:  Where to Go in a Radiation Emergency. CC available.</a:t>
            </a:r>
          </a:p>
          <a:p>
            <a:endParaRPr lang="en-US" u="sng"/>
          </a:p>
          <a:p>
            <a:r>
              <a:rPr lang="en-US" u="sng">
                <a:hlinkClick r:id="rId3"/>
              </a:rPr>
              <a:t>https://www.youtube.com/watch?v=ux8trcUoCC8</a:t>
            </a:r>
            <a:endParaRPr lang="en-US" u="sng">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6B85D1-5810-4576-91F7-2BF42C463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68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images:  Get Inside, Stay Inside, Stay Tuned icons. A person running to the door (Get Inside); a person and dog inside a house (Stay Inside); A person sitting on the couch listening to a radio (Stay Tuned).</a:t>
            </a:r>
          </a:p>
          <a:p>
            <a:endParaRPr lang="en-US"/>
          </a:p>
          <a:p>
            <a:r>
              <a:rPr lang="en-US"/>
              <a:t>Illustration of shelter effectiveness. Go to the basement or the middle of the building. Radioactive material settles on the outside of buildings; so the best thing to do is stay as far away from the walls and roof of the building as you can.</a:t>
            </a:r>
            <a:endParaRPr lang="en-US">
              <a:ea typeface="Calibri"/>
              <a:cs typeface="Calibri"/>
            </a:endParaRPr>
          </a:p>
          <a:p>
            <a:endParaRPr lang="en-US"/>
          </a:p>
          <a:p>
            <a:r>
              <a:rPr lang="en-US"/>
              <a:t>The CDC Radiation Studies Section created infographics to help communicate protective actions to the public. These products can be used by risk communicators to craft and issue prompt protective action messages.</a:t>
            </a:r>
            <a:endParaRPr lang="en-US">
              <a:cs typeface="Calibri"/>
            </a:endParaRPr>
          </a:p>
          <a:p>
            <a:endParaRPr lang="en-US"/>
          </a:p>
          <a:p>
            <a:r>
              <a:rPr lang="en-US" u="sng">
                <a:hlinkClick r:id="rId3"/>
              </a:rPr>
              <a:t>https://www.cdc.gov/nceh/radiation/emergencies/publichealthtoolkit.htm</a:t>
            </a:r>
            <a:endParaRPr lang="en-US"/>
          </a:p>
          <a:p>
            <a:endParaRPr lang="en-US">
              <a:cs typeface="Calibri"/>
            </a:endParaRPr>
          </a:p>
          <a:p>
            <a:r>
              <a:rPr lang="en-US"/>
              <a:t>In addition, the Radiation Emergencies website has educational videos and communications tools for use by state/local partners.</a:t>
            </a:r>
            <a:endParaRPr lang="en-US">
              <a:cs typeface="Calibri"/>
            </a:endParaRPr>
          </a:p>
          <a:p>
            <a:r>
              <a:rPr lang="en-US">
                <a:hlinkClick r:id="rId4"/>
              </a:rPr>
              <a:t>Radiation Emergency Training, Education, and Tools | Radiation Emergencies | NCEH | CDC</a:t>
            </a:r>
            <a:endParaRPr lang="en-US"/>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295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Image of CDC Radiation Hazard Scale. The Radiation Hazard Scale is intended to communicate relative hazards to populations under emergency conditions when exact radiation exposure parameters for specific individuals are not available. Category 5 (red) means that radiation doses are dangerously high and potentially lethal.  </a:t>
            </a:r>
          </a:p>
          <a:p>
            <a:r>
              <a:rPr lang="en-US"/>
              <a:t>Category 4 (orange) means that radiation doses are dangerously high and can make people seriously ill. </a:t>
            </a:r>
            <a:endParaRPr lang="en-US">
              <a:ea typeface="Calibri"/>
              <a:cs typeface="Calibri"/>
            </a:endParaRPr>
          </a:p>
          <a:p>
            <a:r>
              <a:rPr lang="en-US"/>
              <a:t>Category 3 (yellow) means that radiation doses are becoming high enough where we may expect increased risk of cancer in the years ahead for people who are exposed.</a:t>
            </a:r>
            <a:endParaRPr lang="en-US">
              <a:ea typeface="Calibri"/>
              <a:cs typeface="Calibri"/>
            </a:endParaRPr>
          </a:p>
          <a:p>
            <a:r>
              <a:rPr lang="en-US"/>
              <a:t>Category 2 (green) means that radiation levels in the environment are higher than the natural background radiation for that geographic area.</a:t>
            </a:r>
          </a:p>
          <a:p>
            <a:r>
              <a:rPr lang="en-US"/>
              <a:t>Category 1 (white) means that radiation levels in the environment are within the range of natural background radiation for that geographic area.</a:t>
            </a:r>
          </a:p>
          <a:p>
            <a:endParaRPr lang="en-US">
              <a:ea typeface="Calibri"/>
              <a:cs typeface="Calibri"/>
            </a:endParaRPr>
          </a:p>
          <a:p>
            <a:endParaRPr lang="en-US"/>
          </a:p>
          <a:p>
            <a:endParaRPr lang="en-US"/>
          </a:p>
          <a:p>
            <a:r>
              <a:rPr lang="en-US"/>
              <a:t>The CDC Radiation Hazard Scale is a risk communications tool that can be used to drive protective actions. The tool can be adapted to maps to help communicate short-term risk from radiation exposures. </a:t>
            </a:r>
            <a:endParaRPr lang="en-US">
              <a:ea typeface="Calibri" panose="020F0502020204030204"/>
              <a:cs typeface="Calibri" panose="020F0502020204030204"/>
            </a:endParaRPr>
          </a:p>
          <a:p>
            <a:endParaRPr lang="en-US"/>
          </a:p>
          <a:p>
            <a:r>
              <a:rPr lang="en-US">
                <a:hlinkClick r:id="rId3"/>
              </a:rPr>
              <a:t>https://www.cdc.gov/nceh/radiation/emergencies/radiationhazardscale.htm</a:t>
            </a:r>
            <a:endParaRPr lang="en-US">
              <a:cs typeface="Calibri"/>
              <a:hlinkClick r:id="rId3"/>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724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A diagram outlining the response objectives and activities by time phase for a radiation emergency.  Outlines the early phase activities. This set of modules covers the early phase risk mitigation and recovery activities.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2</a:t>
            </a:fld>
            <a:endParaRPr lang="en-US"/>
          </a:p>
        </p:txBody>
      </p:sp>
    </p:spTree>
    <p:extLst>
      <p:ext uri="{BB962C8B-B14F-4D97-AF65-F5344CB8AC3E}">
        <p14:creationId xmlns:p14="http://schemas.microsoft.com/office/powerpoint/2010/main" val="651782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An infographic detailing how to decontaminate yourself or someone else. 1. Take off your outer layer of clothes 2. Wash yourself off. 3. Put on clean clothes. 4. Help Others and Pets.</a:t>
            </a:r>
            <a:endParaRPr lang="en-US">
              <a:ea typeface="Calibri"/>
              <a:cs typeface="Calibri"/>
            </a:endParaRPr>
          </a:p>
          <a:p>
            <a:r>
              <a:rPr lang="en-US">
                <a:hlinkClick r:id="rId3"/>
              </a:rPr>
              <a:t>https://www.cdc.gov/nceh/radiation/emergencies/resourcelibrary/infographics.htm</a:t>
            </a:r>
            <a:endParaRPr lang="en-US"/>
          </a:p>
          <a:p>
            <a:endParaRPr lang="en-US">
              <a:ea typeface="Calibri"/>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63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CDC Crisis &amp; Emergency Risk Communication logo</a:t>
            </a:r>
          </a:p>
          <a:p>
            <a:endParaRPr lang="en-US"/>
          </a:p>
          <a:p>
            <a:r>
              <a:rPr lang="en-US"/>
              <a:t>The CERC Radiation Emergencies quick reference sheet provides tips for crafting emergency risk communications and addressing concerns of the target audience.</a:t>
            </a:r>
            <a:endParaRPr lang="en-US">
              <a:ea typeface="Calibri" panose="020F0502020204030204"/>
              <a:cs typeface="Calibri" panose="020F0502020204030204"/>
            </a:endParaRPr>
          </a:p>
          <a:p>
            <a:endParaRPr lang="en-US"/>
          </a:p>
          <a:p>
            <a:r>
              <a:rPr lang="en-US">
                <a:hlinkClick r:id="rId3"/>
              </a:rPr>
              <a:t>Crisis &amp; Emergency Risk Communication (CERC)|CDC</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356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Guide: Improvised Nuclear Device Response and Recovery: Communicating in the Immediate Aftermath</a:t>
            </a:r>
          </a:p>
          <a:p>
            <a:endParaRPr lang="en-US" b="0"/>
          </a:p>
          <a:p>
            <a:r>
              <a:rPr lang="en-US" b="0">
                <a:hlinkClick r:id="rId3"/>
              </a:rPr>
              <a:t>https://www.fema.gov/sites/default/files/documents/fema_improvised-nuclear-device_communicating-aftermath_june-2013.pdf</a:t>
            </a:r>
            <a:endParaRPr lang="en-US" b="0">
              <a:ea typeface="Calibri"/>
              <a:cs typeface="Calibri"/>
              <a:hlinkClick r:id="rId3"/>
            </a:endParaRPr>
          </a:p>
          <a:p>
            <a:endParaRPr lang="en-US" b="0">
              <a:ea typeface="Calibri"/>
              <a:cs typeface="Calibri"/>
            </a:endParaRPr>
          </a:p>
          <a:p>
            <a:r>
              <a:rPr lang="en-US">
                <a:ea typeface="Calibri"/>
                <a:cs typeface="Calibri"/>
              </a:rPr>
              <a:t>See Public Safety and Protective Action Guidance Section</a:t>
            </a:r>
          </a:p>
          <a:p>
            <a:endParaRPr lang="en-US">
              <a:ea typeface="Calibri"/>
              <a:cs typeface="Calibri"/>
            </a:endParaRPr>
          </a:p>
          <a:p>
            <a:r>
              <a:rPr lang="en-US">
                <a:ea typeface="Calibri"/>
                <a:cs typeface="Calibri"/>
              </a:rPr>
              <a:t>May want to add that it is currently being updated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590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Briefing Manual: Radiation Response Briefing Manual: A Guide for Key Leaders and Public Health Decision Makers </a:t>
            </a:r>
          </a:p>
          <a:p>
            <a:endParaRPr lang="en-US">
              <a:ea typeface="Calibri"/>
              <a:cs typeface="Calibri"/>
            </a:endParaRPr>
          </a:p>
          <a:p>
            <a:r>
              <a:rPr lang="en-US" u="sng">
                <a:hlinkClick r:id="rId3"/>
              </a:rPr>
              <a:t>https://www.cdc.gov/nceh/radiation/emergencies/pdf/20_316861-a_radiationresponse-508.pdf</a:t>
            </a:r>
            <a:endParaRPr lang="en-US"/>
          </a:p>
          <a:p>
            <a:pPr>
              <a:defRPr/>
            </a:pPr>
            <a:endParaRPr lang="en-US">
              <a:cs typeface="Calibri"/>
            </a:endParaRPr>
          </a:p>
          <a:p>
            <a:pPr>
              <a:defRPr/>
            </a:pPr>
            <a:endParaRPr lang="en-US">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cs typeface="Calibri"/>
              </a:rPr>
              <a:t>This </a:t>
            </a:r>
            <a:r>
              <a:rPr lang="en-US" sz="1200"/>
              <a:t>briefing manual is intended to serve as a just-in-time training for those who advise key decision makers.</a:t>
            </a:r>
            <a:endParaRPr lang="en-US" sz="1100"/>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744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881390">
              <a:defRPr/>
            </a:pPr>
            <a:r>
              <a:rPr lang="en-US" sz="1500"/>
              <a:t>This section explores </a:t>
            </a:r>
            <a:r>
              <a:rPr lang="en-US" sz="1500" b="1"/>
              <a:t>RESPONDER HEALTH AND SAFETY </a:t>
            </a:r>
            <a:r>
              <a:rPr lang="en-US" sz="1500"/>
              <a:t>as an </a:t>
            </a:r>
            <a:r>
              <a:rPr lang="en-US" sz="1500" b="1"/>
              <a:t>EARLY </a:t>
            </a:r>
            <a:r>
              <a:rPr lang="en-US" sz="1500"/>
              <a:t>phase response activity. It falls under the </a:t>
            </a:r>
            <a:r>
              <a:rPr lang="en-US" sz="1500" b="1"/>
              <a:t>LIFE SAFETY / RISK MITIGATION </a:t>
            </a:r>
            <a:r>
              <a:rPr lang="en-US" sz="1500"/>
              <a:t>response objectives. The public health functional area is </a:t>
            </a:r>
            <a:r>
              <a:rPr lang="en-US" sz="1500" b="1"/>
              <a:t>RESPONDER HEALTH AND SAFETY</a:t>
            </a:r>
            <a:r>
              <a:rPr lang="en-US" sz="1500"/>
              <a:t>.</a:t>
            </a:r>
          </a:p>
          <a:p>
            <a:endParaRPr lang="en-US" sz="1500"/>
          </a:p>
          <a:p>
            <a:r>
              <a:rPr lang="en-US" sz="1500" b="1"/>
              <a:t>Note: </a:t>
            </a:r>
            <a:r>
              <a:rPr lang="en-US" sz="1500"/>
              <a:t>This section applies to a number of independent response activities for which public health may have a contributing role in issuing guidance for health and safety measures, including:</a:t>
            </a:r>
          </a:p>
          <a:p>
            <a:pPr marL="605956" lvl="1" indent="-165261">
              <a:buFont typeface="Arial" panose="020B0604020202020204" pitchFamily="34" charset="0"/>
              <a:buChar char="•"/>
            </a:pPr>
            <a:r>
              <a:rPr lang="en-US" sz="1500"/>
              <a:t>Firefighting</a:t>
            </a:r>
          </a:p>
          <a:p>
            <a:pPr marL="605956" lvl="1" indent="-165261">
              <a:buFont typeface="Arial" panose="020B0604020202020204" pitchFamily="34" charset="0"/>
              <a:buChar char="•"/>
            </a:pPr>
            <a:r>
              <a:rPr lang="en-US" sz="1500"/>
              <a:t>Critical infrastructure protection</a:t>
            </a:r>
          </a:p>
          <a:p>
            <a:pPr marL="605956" lvl="1" indent="-165261">
              <a:buFont typeface="Arial" panose="020B0604020202020204" pitchFamily="34" charset="0"/>
              <a:buChar char="•"/>
            </a:pPr>
            <a:r>
              <a:rPr lang="en-US" sz="1500"/>
              <a:t>Search and rescue </a:t>
            </a:r>
          </a:p>
          <a:p>
            <a:endParaRPr lang="en-US" sz="1500"/>
          </a:p>
          <a:p>
            <a:r>
              <a:rPr lang="en-US" sz="1500"/>
              <a:t>The extent to which public health is involved in health and safety efforts will vary by state/jurisdiction. State radiation control authorities will lead the development of health and safety guidance and establish dose and dose rate limits for responders. At a minimum, public health leadership will need to be aware of health and safety concerns and be prepared to communicate guidance and best practices to the public health workforce in the field. </a:t>
            </a:r>
            <a:endParaRPr lang="en-US" sz="1500">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27</a:t>
            </a:fld>
            <a:endParaRPr lang="en-US"/>
          </a:p>
        </p:txBody>
      </p:sp>
    </p:spTree>
    <p:extLst>
      <p:ext uri="{BB962C8B-B14F-4D97-AF65-F5344CB8AC3E}">
        <p14:creationId xmlns:p14="http://schemas.microsoft.com/office/powerpoint/2010/main" val="291809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A diagram outlining the response objectives and activities by time phase for a radiation emergency. Outlines the early phase activities. Focuses on life safety and risk mitigation activities.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28</a:t>
            </a:fld>
            <a:endParaRPr lang="en-US"/>
          </a:p>
        </p:txBody>
      </p:sp>
    </p:spTree>
    <p:extLst>
      <p:ext uri="{BB962C8B-B14F-4D97-AF65-F5344CB8AC3E}">
        <p14:creationId xmlns:p14="http://schemas.microsoft.com/office/powerpoint/2010/main" val="2066696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29</a:t>
            </a:fld>
            <a:endParaRPr lang="en-US"/>
          </a:p>
        </p:txBody>
      </p:sp>
    </p:spTree>
    <p:extLst>
      <p:ext uri="{BB962C8B-B14F-4D97-AF65-F5344CB8AC3E}">
        <p14:creationId xmlns:p14="http://schemas.microsoft.com/office/powerpoint/2010/main" val="1020208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sz="1100"/>
              <a:t>learning objectives for this section are to:</a:t>
            </a:r>
          </a:p>
          <a:p>
            <a:pPr marL="165261" indent="-165261">
              <a:lnSpc>
                <a:spcPct val="107000"/>
              </a:lnSpc>
              <a:spcBef>
                <a:spcPts val="0"/>
              </a:spcBef>
              <a:spcAft>
                <a:spcPts val="0"/>
              </a:spcAft>
              <a:buFont typeface="Arial" panose="020B0604020202020204" pitchFamily="34" charset="0"/>
              <a:buChar char="•"/>
            </a:pPr>
            <a:r>
              <a:rPr lang="en-US" sz="1100">
                <a:ea typeface="Noto Sans Symbols"/>
                <a:cs typeface="Noto Sans Symbols"/>
              </a:rPr>
              <a:t>Describe methods to determine emergency responders’ doses. </a:t>
            </a:r>
          </a:p>
          <a:p>
            <a:pPr marL="165261" indent="-165261">
              <a:lnSpc>
                <a:spcPct val="107000"/>
              </a:lnSpc>
              <a:spcBef>
                <a:spcPts val="0"/>
              </a:spcBef>
              <a:spcAft>
                <a:spcPts val="0"/>
              </a:spcAft>
              <a:buFont typeface="Arial" panose="020B0604020202020204" pitchFamily="34" charset="0"/>
              <a:buChar char="•"/>
            </a:pPr>
            <a:r>
              <a:rPr lang="en-US" sz="1100">
                <a:ea typeface="Noto Sans Symbols"/>
                <a:cs typeface="Noto Sans Symbols"/>
              </a:rPr>
              <a:t>Describe methods to monitor emergency responders’ doses.</a:t>
            </a:r>
          </a:p>
          <a:p>
            <a:pPr marL="165261"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Identify appropriate personal protective equipment (PPE) for responders.</a:t>
            </a:r>
          </a:p>
          <a:p>
            <a:pPr marL="165261"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Determine responders’ stay times based on the operational environment.</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30</a:t>
            </a:fld>
            <a:endParaRPr lang="en-US"/>
          </a:p>
        </p:txBody>
      </p:sp>
    </p:spTree>
    <p:extLst>
      <p:ext uri="{BB962C8B-B14F-4D97-AF65-F5344CB8AC3E}">
        <p14:creationId xmlns:p14="http://schemas.microsoft.com/office/powerpoint/2010/main" val="4135590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1155CC"/>
                </a:solidFill>
                <a:hlinkClick r:id="rId3"/>
              </a:rPr>
              <a:t>https://www.dhs.gov/publication/ind-health-and-safety-planning-guide</a:t>
            </a:r>
          </a:p>
          <a:p>
            <a:endParaRPr lang="en-US">
              <a:solidFill>
                <a:srgbClr val="1155CC"/>
              </a:solidFill>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31</a:t>
            </a:fld>
            <a:endParaRPr lang="en-US"/>
          </a:p>
        </p:txBody>
      </p:sp>
    </p:spTree>
    <p:extLst>
      <p:ext uri="{BB962C8B-B14F-4D97-AF65-F5344CB8AC3E}">
        <p14:creationId xmlns:p14="http://schemas.microsoft.com/office/powerpoint/2010/main" val="1550524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may use </a:t>
            </a:r>
            <a:r>
              <a:rPr lang="en-US" i="1">
                <a:cs typeface="Calibri"/>
              </a:rPr>
              <a:t>worker </a:t>
            </a:r>
            <a:r>
              <a:rPr lang="en-US">
                <a:cs typeface="Calibri"/>
              </a:rPr>
              <a:t>and </a:t>
            </a:r>
            <a:r>
              <a:rPr lang="en-US" i="1">
                <a:cs typeface="Calibri"/>
              </a:rPr>
              <a:t>responder </a:t>
            </a:r>
            <a:r>
              <a:rPr lang="en-US">
                <a:cs typeface="Calibri"/>
              </a:rPr>
              <a:t>interchangeably. </a:t>
            </a:r>
          </a:p>
          <a:p>
            <a:endParaRPr lang="en-US">
              <a:cs typeface="Calibri"/>
            </a:endParaRPr>
          </a:p>
          <a:p>
            <a:r>
              <a:rPr lang="en-US">
                <a:cs typeface="Calibri"/>
                <a:hlinkClick r:id="rId3"/>
              </a:rPr>
              <a:t>https://ncrponline.org/shop/reports/report-no-179-guidance-for-emergency-response-dosimetry-2017/</a:t>
            </a:r>
            <a:endParaRPr lang="en-US">
              <a:ea typeface="Calibri"/>
              <a:cs typeface="Calibri"/>
            </a:endParaRPr>
          </a:p>
          <a:p>
            <a:endParaRPr lang="en-US"/>
          </a:p>
          <a:p>
            <a:endParaRPr lang="en-US">
              <a:cs typeface="Calibri" panose="020F0502020204030204"/>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32</a:t>
            </a:fld>
            <a:endParaRPr lang="en-US"/>
          </a:p>
        </p:txBody>
      </p:sp>
    </p:spTree>
    <p:extLst>
      <p:ext uri="{BB962C8B-B14F-4D97-AF65-F5344CB8AC3E}">
        <p14:creationId xmlns:p14="http://schemas.microsoft.com/office/powerpoint/2010/main" val="281755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will focus on response activities that will be initiated in the first 12-48 hours. We will periodically review modeling products for current and future time periods to help shape our understanding of the operational environment and drive decision making.</a:t>
            </a:r>
          </a:p>
          <a:p>
            <a:endParaRPr lang="en-US"/>
          </a:p>
          <a:p>
            <a:r>
              <a:rPr lang="en-US" b="1"/>
              <a:t>ASSUMPTIONS INCLUDE:</a:t>
            </a:r>
            <a:endParaRPr lang="en-US" b="1">
              <a:cs typeface="Calibri"/>
            </a:endParaRPr>
          </a:p>
          <a:p>
            <a:pPr marL="165100" indent="-165100" defTabSz="881390">
              <a:buFontTx/>
              <a:buChar char="-"/>
              <a:defRPr/>
            </a:pPr>
            <a:r>
              <a:rPr lang="en-US" b="0"/>
              <a:t>During the initial 24-hour shelter-in-place period, responding agencies will retain some capacity for receiving damage reports and </a:t>
            </a:r>
            <a:r>
              <a:rPr lang="en-US"/>
              <a:t>the</a:t>
            </a:r>
            <a:r>
              <a:rPr lang="en-US" b="0"/>
              <a:t> Interagency Modeling and Atmospheric Assessment Center (IMAAC) data products, communicating/coordinating with partner agencies, and conducting response planning.</a:t>
            </a:r>
            <a:endParaRPr lang="en-US" b="0">
              <a:cs typeface="Calibri"/>
            </a:endParaRPr>
          </a:p>
          <a:p>
            <a:pPr marL="165100" indent="-165100" defTabSz="881390">
              <a:buFontTx/>
              <a:buChar char="-"/>
              <a:defRPr/>
            </a:pPr>
            <a:r>
              <a:rPr lang="en-US" b="0"/>
              <a:t>Planning for upcoming operations will begin prior to the target operational period. For example, planning for a response activity that is targeted for T+24hrs will be initiated no later than T+12hrs.</a:t>
            </a:r>
            <a:r>
              <a:rPr lang="en-US"/>
              <a:t> </a:t>
            </a:r>
            <a:endParaRPr lang="en-US" b="0">
              <a:cs typeface="Calibri"/>
            </a:endParaRPr>
          </a:p>
          <a:p>
            <a:pPr marL="165100" indent="-165100">
              <a:buFontTx/>
              <a:buChar char="-"/>
            </a:pPr>
            <a:r>
              <a:rPr lang="en-US" b="0"/>
              <a:t>Planners will use current and projected IMAAC data products to drive response planning.</a:t>
            </a:r>
            <a:endParaRPr lang="en-US" b="0">
              <a:cs typeface="Calibri"/>
            </a:endParaRPr>
          </a:p>
          <a:p>
            <a:pPr marL="165100" indent="-165100">
              <a:buFontTx/>
              <a:buChar char="-"/>
            </a:pPr>
            <a:r>
              <a:rPr lang="en-US" b="0"/>
              <a:t>IMAAC data products will be updated as additional radiation measurements are taken at key locations.</a:t>
            </a:r>
            <a:endParaRPr lang="en-US" b="0">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a:t>
            </a:fld>
            <a:endParaRPr lang="en-US"/>
          </a:p>
        </p:txBody>
      </p:sp>
    </p:spTree>
    <p:extLst>
      <p:ext uri="{BB962C8B-B14F-4D97-AF65-F5344CB8AC3E}">
        <p14:creationId xmlns:p14="http://schemas.microsoft.com/office/powerpoint/2010/main" val="2081841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33</a:t>
            </a:fld>
            <a:endParaRPr lang="en-US"/>
          </a:p>
        </p:txBody>
      </p:sp>
    </p:spTree>
    <p:extLst>
      <p:ext uri="{BB962C8B-B14F-4D97-AF65-F5344CB8AC3E}">
        <p14:creationId xmlns:p14="http://schemas.microsoft.com/office/powerpoint/2010/main" val="1518719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PROMPT AUDIENCE: </a:t>
            </a:r>
            <a:r>
              <a:rPr lang="en-US" b="0"/>
              <a:t>Share information for the first bullet, if they haven’t already done so.</a:t>
            </a:r>
            <a:endParaRPr lang="en-US"/>
          </a:p>
          <a:p>
            <a:endParaRPr lang="en-US"/>
          </a:p>
          <a:p>
            <a:r>
              <a:rPr lang="en-US"/>
              <a:t>The responsibility for responder health and safety ultimately falls to the parent agency. However, these agencies may look to state radiation control and/or public health to validate personal protective measures and to assess/monitor radiation doses to responders.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34</a:t>
            </a:fld>
            <a:endParaRPr lang="en-US"/>
          </a:p>
        </p:txBody>
      </p:sp>
    </p:spTree>
    <p:extLst>
      <p:ext uri="{BB962C8B-B14F-4D97-AF65-F5344CB8AC3E}">
        <p14:creationId xmlns:p14="http://schemas.microsoft.com/office/powerpoint/2010/main" val="1350308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Responder health and safety concerns will be greatest for operations in the dangerous radiation zone and moderate damage zones.</a:t>
            </a:r>
          </a:p>
          <a:p>
            <a:endParaRPr lang="en-US"/>
          </a:p>
          <a:p>
            <a:r>
              <a:rPr lang="en-US"/>
              <a:t>Early in the response, the hazard zones will be poorly characterized, and responders could easily enter a dangerous radiation zone without knowing. Furthermore, non-radiation hazards (e.g., fires, chemical releases, falling debris) could be a source of significant injury. </a:t>
            </a:r>
          </a:p>
          <a:p>
            <a:endParaRPr lang="en-US"/>
          </a:p>
          <a:p>
            <a:r>
              <a:rPr lang="en-US"/>
              <a:t>Responders will need to balance the radiation and non-radiation risks with the benefits of the response actions. For example, firefighting may be an essential task to enable people in a certain area to shelter-in-place longer. Similarly, route clearing will be essential to facilitate evacuation.</a:t>
            </a:r>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35</a:t>
            </a:fld>
            <a:endParaRPr lang="en-US"/>
          </a:p>
        </p:txBody>
      </p:sp>
    </p:spTree>
    <p:extLst>
      <p:ext uri="{BB962C8B-B14F-4D97-AF65-F5344CB8AC3E}">
        <p14:creationId xmlns:p14="http://schemas.microsoft.com/office/powerpoint/2010/main" val="74321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buSzPts val="1000"/>
            </a:pPr>
            <a:r>
              <a:rPr lang="en-US" sz="1100">
                <a:ea typeface="Courier New" panose="02070309020205020404" pitchFamily="49" charset="0"/>
                <a:cs typeface="Calibri"/>
              </a:rPr>
              <a:t>Early in the response, operational dosimetry will be challenging. </a:t>
            </a:r>
            <a:r>
              <a:rPr lang="en-US" sz="1100">
                <a:ea typeface="Noto Sans Symbols"/>
                <a:cs typeface="Calibri"/>
              </a:rPr>
              <a:t>Tracking doses based on environmental estimates or measurements and operating period is the minimum standard.</a:t>
            </a:r>
          </a:p>
          <a:p>
            <a:pPr>
              <a:lnSpc>
                <a:spcPct val="107000"/>
              </a:lnSpc>
              <a:spcBef>
                <a:spcPts val="0"/>
              </a:spcBef>
              <a:spcAft>
                <a:spcPts val="0"/>
              </a:spcAft>
              <a:buSzPts val="1000"/>
            </a:pPr>
            <a:endParaRPr lang="en-US" sz="1100">
              <a:ea typeface="Noto Sans Symbols"/>
              <a:cs typeface="Noto Sans Symbols"/>
            </a:endParaRPr>
          </a:p>
          <a:p>
            <a:pPr>
              <a:lnSpc>
                <a:spcPct val="107000"/>
              </a:lnSpc>
              <a:spcBef>
                <a:spcPts val="0"/>
              </a:spcBef>
              <a:spcAft>
                <a:spcPts val="0"/>
              </a:spcAft>
              <a:buSzPts val="1000"/>
            </a:pPr>
            <a:r>
              <a:rPr lang="en-US" sz="1100">
                <a:ea typeface="Courier New" panose="02070309020205020404" pitchFamily="49" charset="0"/>
                <a:cs typeface="Calibri"/>
              </a:rPr>
              <a:t>If possible, distribute alarming dosimeters and/or direct reading dosimeters as part of a representative dosimetry program (i.e., one dosimeter represents the dose for the group).</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36</a:t>
            </a:fld>
            <a:endParaRPr lang="en-US"/>
          </a:p>
        </p:txBody>
      </p:sp>
    </p:spTree>
    <p:extLst>
      <p:ext uri="{BB962C8B-B14F-4D97-AF65-F5344CB8AC3E}">
        <p14:creationId xmlns:p14="http://schemas.microsoft.com/office/powerpoint/2010/main" val="3921301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0"/>
              </a:spcBef>
              <a:spcAft>
                <a:spcPts val="0"/>
              </a:spcAft>
              <a:buSzPts val="1000"/>
            </a:pPr>
            <a:r>
              <a:rPr lang="en-US" sz="1100">
                <a:ea typeface="Noto Sans Symbols"/>
                <a:cs typeface="Noto Sans Symbols"/>
              </a:rPr>
              <a:t>How long responders can work in a certain area depends on:</a:t>
            </a:r>
          </a:p>
          <a:p>
            <a:pPr marL="165261" indent="-165261">
              <a:lnSpc>
                <a:spcPct val="107000"/>
              </a:lnSpc>
              <a:spcBef>
                <a:spcPts val="0"/>
              </a:spcBef>
              <a:spcAft>
                <a:spcPts val="0"/>
              </a:spcAft>
              <a:buSzPts val="1000"/>
              <a:buFont typeface="Arial" panose="020B0604020202020204" pitchFamily="34" charset="0"/>
              <a:buChar char="•"/>
            </a:pPr>
            <a:r>
              <a:rPr lang="en-US" sz="1100">
                <a:ea typeface="Arial" panose="020B0604020202020204" pitchFamily="34" charset="0"/>
                <a:cs typeface="Arial" panose="020B0604020202020204" pitchFamily="34" charset="0"/>
              </a:rPr>
              <a:t>Priority of work (e.g., protecting critical infrastructure vs. environmental monitoring)</a:t>
            </a:r>
          </a:p>
          <a:p>
            <a:pPr marL="605956" lvl="1" indent="-165261">
              <a:lnSpc>
                <a:spcPct val="107000"/>
              </a:lnSpc>
              <a:spcBef>
                <a:spcPts val="0"/>
              </a:spcBef>
              <a:spcAft>
                <a:spcPts val="0"/>
              </a:spcAft>
              <a:buClr>
                <a:srgbClr val="000000"/>
              </a:buClr>
              <a:buFont typeface="Arial" panose="020B0604020202020204" pitchFamily="34" charset="0"/>
              <a:buChar char="•"/>
            </a:pPr>
            <a:r>
              <a:rPr lang="en-US" sz="1100">
                <a:ea typeface="Arial" panose="020B0604020202020204" pitchFamily="34" charset="0"/>
                <a:cs typeface="Arial" panose="020B0604020202020204" pitchFamily="34" charset="0"/>
              </a:rPr>
              <a:t>This determines the acceptable dose for the task (Table 3-1, 2017 PAG Manual)</a:t>
            </a:r>
          </a:p>
          <a:p>
            <a:pPr marL="1046651" lvl="2"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Limit 5 rem (50 mSv) for occupational exposure (routine tasks)</a:t>
            </a:r>
          </a:p>
          <a:p>
            <a:pPr marL="1046651" lvl="2"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Limit 10 rem (100 mSv) for critical infrastructure protection</a:t>
            </a:r>
          </a:p>
          <a:p>
            <a:pPr marL="1046651" lvl="2"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Limit 25 rem (250 mSv) for lifesaving and protection of large populations</a:t>
            </a:r>
          </a:p>
          <a:p>
            <a:pPr marL="1046480" lvl="2" indent="-165100">
              <a:lnSpc>
                <a:spcPct val="107000"/>
              </a:lnSpc>
              <a:spcBef>
                <a:spcPts val="0"/>
              </a:spcBef>
              <a:spcAft>
                <a:spcPts val="0"/>
              </a:spcAft>
              <a:buSzPts val="1000"/>
              <a:buFont typeface="Arial" panose="020B0604020202020204" pitchFamily="34" charset="0"/>
              <a:buChar char="•"/>
            </a:pPr>
            <a:r>
              <a:rPr lang="en-US" sz="1100">
                <a:ea typeface="Noto Sans Symbols"/>
                <a:cs typeface="Calibri"/>
              </a:rPr>
              <a:t>&gt; 25 rem (250 mSv) for lifesaving and protection of large populations - with informed consent from responder</a:t>
            </a:r>
          </a:p>
          <a:p>
            <a:pPr marL="165261" indent="-165261">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Environmental conditions</a:t>
            </a:r>
          </a:p>
          <a:p>
            <a:pPr marL="605790" lvl="1" indent="-165100">
              <a:lnSpc>
                <a:spcPct val="107000"/>
              </a:lnSpc>
              <a:spcBef>
                <a:spcPts val="0"/>
              </a:spcBef>
              <a:spcAft>
                <a:spcPts val="0"/>
              </a:spcAft>
              <a:buClr>
                <a:srgbClr val="000000"/>
              </a:buClr>
              <a:buFont typeface="Arial" panose="020B0604020202020204" pitchFamily="34" charset="0"/>
              <a:buChar char="•"/>
            </a:pPr>
            <a:r>
              <a:rPr lang="en-US" sz="1100">
                <a:ea typeface="Arial" panose="020B0604020202020204" pitchFamily="34" charset="0"/>
                <a:cs typeface="Calibri"/>
              </a:rPr>
              <a:t>The responder’s dose limit and the measured or projected dose rate in an area will determine stay time.</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37</a:t>
            </a:fld>
            <a:endParaRPr lang="en-US"/>
          </a:p>
        </p:txBody>
      </p:sp>
    </p:spTree>
    <p:extLst>
      <p:ext uri="{BB962C8B-B14F-4D97-AF65-F5344CB8AC3E}">
        <p14:creationId xmlns:p14="http://schemas.microsoft.com/office/powerpoint/2010/main" val="2128123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0"/>
              </a:spcBef>
              <a:spcAft>
                <a:spcPts val="0"/>
              </a:spcAft>
              <a:buSzPts val="1000"/>
            </a:pPr>
            <a:r>
              <a:rPr lang="en-US" sz="1100">
                <a:ea typeface="Courier New" panose="02070309020205020404" pitchFamily="49" charset="0"/>
                <a:cs typeface="Courier New" panose="02070309020205020404" pitchFamily="49" charset="0"/>
              </a:rPr>
              <a:t>Response coordinators will need to quickly assess airborne radiological hazards in broad response areas and determine what level of respiratory protection is appropriate/feasible for the operations. </a:t>
            </a:r>
          </a:p>
          <a:p>
            <a:pPr>
              <a:lnSpc>
                <a:spcPct val="107000"/>
              </a:lnSpc>
              <a:spcBef>
                <a:spcPts val="0"/>
              </a:spcBef>
              <a:spcAft>
                <a:spcPts val="0"/>
              </a:spcAft>
              <a:buSzPts val="1000"/>
            </a:pPr>
            <a:endParaRPr lang="en-US" sz="1100">
              <a:ea typeface="Courier New" panose="02070309020205020404" pitchFamily="49" charset="0"/>
              <a:cs typeface="Courier New" panose="02070309020205020404" pitchFamily="49" charset="0"/>
            </a:endParaRPr>
          </a:p>
          <a:p>
            <a:pPr>
              <a:lnSpc>
                <a:spcPct val="107000"/>
              </a:lnSpc>
              <a:spcBef>
                <a:spcPts val="0"/>
              </a:spcBef>
              <a:spcAft>
                <a:spcPts val="0"/>
              </a:spcAft>
              <a:buSzPts val="1000"/>
            </a:pPr>
            <a:r>
              <a:rPr lang="en-US" sz="1100">
                <a:ea typeface="Courier New" panose="02070309020205020404" pitchFamily="49" charset="0"/>
                <a:cs typeface="Courier New" panose="02070309020205020404" pitchFamily="49" charset="0"/>
              </a:rPr>
              <a:t>Some responders may not be routinely issued PPE:</a:t>
            </a:r>
          </a:p>
          <a:p>
            <a:pPr marL="605956" lvl="1" indent="-165261">
              <a:lnSpc>
                <a:spcPct val="107000"/>
              </a:lnSpc>
              <a:spcBef>
                <a:spcPts val="0"/>
              </a:spcBef>
              <a:spcAft>
                <a:spcPts val="0"/>
              </a:spcAft>
              <a:buSzPts val="1000"/>
              <a:buFont typeface="Arial" panose="020B0604020202020204" pitchFamily="34" charset="0"/>
              <a:buChar char="•"/>
            </a:pPr>
            <a:r>
              <a:rPr lang="en-US" sz="1100">
                <a:ea typeface="Courier New" panose="02070309020205020404" pitchFamily="49" charset="0"/>
                <a:cs typeface="Courier New" panose="02070309020205020404" pitchFamily="49" charset="0"/>
              </a:rPr>
              <a:t>Not everyone will be fit tested for the PPE on hand</a:t>
            </a:r>
          </a:p>
          <a:p>
            <a:pPr marL="605956" lvl="1" indent="-165261">
              <a:lnSpc>
                <a:spcPct val="107000"/>
              </a:lnSpc>
              <a:spcBef>
                <a:spcPts val="0"/>
              </a:spcBef>
              <a:spcAft>
                <a:spcPts val="0"/>
              </a:spcAft>
              <a:buSzPts val="1000"/>
              <a:buFont typeface="Arial" panose="020B0604020202020204" pitchFamily="34" charset="0"/>
              <a:buChar char="•"/>
            </a:pPr>
            <a:r>
              <a:rPr lang="en-US" sz="1100">
                <a:ea typeface="Courier New" panose="02070309020205020404" pitchFamily="49" charset="0"/>
                <a:cs typeface="Courier New" panose="02070309020205020404" pitchFamily="49" charset="0"/>
              </a:rPr>
              <a:t>PPE shortages may require “triage” to determine who is most at risk</a:t>
            </a:r>
          </a:p>
          <a:p>
            <a:pPr marL="605956" lvl="1" indent="-165261">
              <a:lnSpc>
                <a:spcPct val="107000"/>
              </a:lnSpc>
              <a:spcBef>
                <a:spcPts val="0"/>
              </a:spcBef>
              <a:spcAft>
                <a:spcPts val="0"/>
              </a:spcAft>
              <a:buSzPts val="1000"/>
              <a:buFont typeface="Arial" panose="020B0604020202020204" pitchFamily="34" charset="0"/>
              <a:buChar char="•"/>
            </a:pPr>
            <a:endParaRPr lang="en-US" sz="1100">
              <a:ea typeface="Courier New" panose="02070309020205020404" pitchFamily="49" charset="0"/>
              <a:cs typeface="Courier New" panose="02070309020205020404" pitchFamily="49" charset="0"/>
            </a:endParaRPr>
          </a:p>
          <a:p>
            <a:pPr>
              <a:lnSpc>
                <a:spcPct val="107000"/>
              </a:lnSpc>
              <a:spcBef>
                <a:spcPts val="0"/>
              </a:spcBef>
              <a:spcAft>
                <a:spcPts val="0"/>
              </a:spcAft>
              <a:buSzPts val="1000"/>
            </a:pPr>
            <a:r>
              <a:rPr lang="en-US" sz="1100">
                <a:ea typeface="Courier New" panose="02070309020205020404" pitchFamily="49" charset="0"/>
                <a:cs typeface="Courier New" panose="02070309020205020404" pitchFamily="49" charset="0"/>
              </a:rPr>
              <a:t>While SCBA will not be necessary for radiological hazards, some responders may choose to use it if they have no alternative or if other hazards that warrant that level respiratory protection are present.</a:t>
            </a:r>
          </a:p>
          <a:p>
            <a:pPr marL="605956" lvl="1" indent="-165261">
              <a:buFont typeface="Arial" panose="020B0604020202020204" pitchFamily="34" charset="0"/>
              <a:buChar char="•"/>
            </a:pPr>
            <a:r>
              <a:rPr lang="en-US" sz="1100">
                <a:ea typeface="Calibri" panose="020F0502020204030204" pitchFamily="34" charset="0"/>
              </a:rPr>
              <a:t>SCBA tanks should only be refilled in areas that are free of (or contain minimal) airborne concentrations of radiological material</a:t>
            </a:r>
            <a:endParaRPr lang="en-US" sz="1100"/>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38</a:t>
            </a:fld>
            <a:endParaRPr lang="en-US"/>
          </a:p>
        </p:txBody>
      </p:sp>
    </p:spTree>
    <p:extLst>
      <p:ext uri="{BB962C8B-B14F-4D97-AF65-F5344CB8AC3E}">
        <p14:creationId xmlns:p14="http://schemas.microsoft.com/office/powerpoint/2010/main" val="3052544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 aware that the wind blows different directions at different altitudes (see slide 32 in the Intro), so contamination from an IND may spread in many directions.  Best to approach from local upwind direction, but remain mindful that contamination may be widespread.</a:t>
            </a:r>
          </a:p>
        </p:txBody>
      </p:sp>
      <p:sp>
        <p:nvSpPr>
          <p:cNvPr id="4" name="Slide Number Placeholder 3"/>
          <p:cNvSpPr>
            <a:spLocks noGrp="1"/>
          </p:cNvSpPr>
          <p:nvPr>
            <p:ph type="sldNum" sz="quarter" idx="5"/>
          </p:nvPr>
        </p:nvSpPr>
        <p:spPr/>
        <p:txBody>
          <a:bodyPr/>
          <a:lstStyle/>
          <a:p>
            <a:fld id="{F76B85D1-5810-4576-91F7-2BF42C46332F}" type="slidenum">
              <a:rPr lang="en-US" smtClean="0"/>
              <a:t>39</a:t>
            </a:fld>
            <a:endParaRPr lang="en-US"/>
          </a:p>
        </p:txBody>
      </p:sp>
    </p:spTree>
    <p:extLst>
      <p:ext uri="{BB962C8B-B14F-4D97-AF65-F5344CB8AC3E}">
        <p14:creationId xmlns:p14="http://schemas.microsoft.com/office/powerpoint/2010/main" val="3779079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76B85D1-5810-4576-91F7-2BF42C46332F}" type="slidenum">
              <a:rPr lang="en-US" smtClean="0"/>
              <a:t>40</a:t>
            </a:fld>
            <a:endParaRPr lang="en-US"/>
          </a:p>
        </p:txBody>
      </p:sp>
    </p:spTree>
    <p:extLst>
      <p:ext uri="{BB962C8B-B14F-4D97-AF65-F5344CB8AC3E}">
        <p14:creationId xmlns:p14="http://schemas.microsoft.com/office/powerpoint/2010/main" val="3722257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ERHMS phase schematic. The post-event tracking decision happens in 3 phases: Pre-Deployment Phase, Deployment Phase, and Post-Deployment phase. </a:t>
            </a:r>
          </a:p>
          <a:p>
            <a:endParaRPr lang="en-US"/>
          </a:p>
          <a:p>
            <a:r>
              <a:rPr lang="en-US">
                <a:hlinkClick r:id="rId3"/>
              </a:rPr>
              <a:t>https://www.cdc.gov/niosh/erhms/default.html</a:t>
            </a:r>
            <a:endParaRPr lang="en-US">
              <a:ea typeface="Calibri"/>
              <a:cs typeface="Calibri"/>
            </a:endParaRPr>
          </a:p>
          <a:p>
            <a:endParaRPr lang="en-US">
              <a:cs typeface="Calibri"/>
            </a:endParaRPr>
          </a:p>
          <a:p>
            <a:pPr marL="989965" lvl="1" indent="-380365">
              <a:lnSpc>
                <a:spcPct val="90000"/>
              </a:lnSpc>
              <a:spcBef>
                <a:spcPts val="500"/>
              </a:spcBef>
              <a:buFont typeface="Arial"/>
              <a:buChar char="•"/>
            </a:pPr>
            <a:r>
              <a:rPr lang="en-US"/>
              <a:t>ERHMS system is a health monitoring and surveillance framework that includes recommendations and tools specific to protect emergency responders during all phases of a response, including pre-deployment, deployment, and post-deployment phases.</a:t>
            </a:r>
            <a:endParaRPr lang="en-US">
              <a:ea typeface="Calibri"/>
              <a:cs typeface="Calibri"/>
            </a:endParaRPr>
          </a:p>
          <a:p>
            <a:pPr marL="989965" lvl="1" indent="-380365">
              <a:lnSpc>
                <a:spcPct val="90000"/>
              </a:lnSpc>
              <a:spcBef>
                <a:spcPts val="500"/>
              </a:spcBef>
              <a:buFont typeface="Arial"/>
              <a:buChar char="•"/>
            </a:pPr>
            <a:r>
              <a:rPr lang="en-US"/>
              <a:t>The intent of ERHMS™ is to identify exposures and/or signs and symptoms early in the course of an emergency response, prevent or mitigate adverse physical and psychological outcomes, ensure workers maintain their ability to respond effectively and are not harmed during response work, evaluate protective measures, and identify responders for medical referral and possible enrollment in a long-term health surveillance program.</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5780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Federal Radiological Monitoring and Assessment Center Health and Safety Manual</a:t>
            </a:r>
          </a:p>
          <a:p>
            <a:endParaRPr lang="en-US"/>
          </a:p>
          <a:p>
            <a:r>
              <a:rPr lang="en-US">
                <a:hlinkClick r:id="rId3"/>
              </a:rPr>
              <a:t>https://www.nnss.gov/docs/docs_FRMAC/Health%20and%20Safety%20Manual%202012.pdf</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533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t>This section explores </a:t>
            </a:r>
            <a:r>
              <a:rPr lang="en-US" b="1"/>
              <a:t>SHELTER-IN-PLACE </a:t>
            </a:r>
            <a:r>
              <a:rPr lang="en-US"/>
              <a:t>as an </a:t>
            </a:r>
            <a:r>
              <a:rPr lang="en-US" b="1"/>
              <a:t>EARLY </a:t>
            </a:r>
            <a:r>
              <a:rPr lang="en-US"/>
              <a:t>phase response activity. It falls under the </a:t>
            </a:r>
            <a:r>
              <a:rPr lang="en-US" b="1"/>
              <a:t>LIFE SAFETY </a:t>
            </a:r>
            <a:r>
              <a:rPr lang="en-US"/>
              <a:t>response objective. The public health functional area is </a:t>
            </a:r>
            <a:r>
              <a:rPr lang="en-US" b="1"/>
              <a:t>RISK COMMUNICATION</a:t>
            </a:r>
            <a:r>
              <a:rPr lang="en-US" b="0"/>
              <a:t>.</a:t>
            </a:r>
            <a:endParaRPr lang="en-US"/>
          </a:p>
          <a:p>
            <a:endParaRPr lang="en-US"/>
          </a:p>
          <a:p>
            <a:r>
              <a:rPr lang="en-US"/>
              <a:t>Assumptions for this section include:</a:t>
            </a:r>
            <a:endParaRPr lang="en-US">
              <a:cs typeface="Calibri"/>
            </a:endParaRPr>
          </a:p>
          <a:p>
            <a:pPr marL="165100" indent="-165100">
              <a:buFontTx/>
              <a:buChar char="-"/>
            </a:pPr>
            <a:r>
              <a:rPr lang="en-US"/>
              <a:t>The shelter-in-place order was promptly issued.</a:t>
            </a:r>
            <a:endParaRPr lang="en-US">
              <a:cs typeface="Calibri"/>
            </a:endParaRPr>
          </a:p>
          <a:p>
            <a:pPr marL="165100" indent="-165100">
              <a:buFontTx/>
              <a:buChar char="-"/>
            </a:pPr>
            <a:r>
              <a:rPr lang="en-US"/>
              <a:t>Emergency communications were received into most parts of the moderate damage zone.</a:t>
            </a: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a:t>
            </a:fld>
            <a:endParaRPr lang="en-US"/>
          </a:p>
        </p:txBody>
      </p:sp>
    </p:spTree>
    <p:extLst>
      <p:ext uri="{BB962C8B-B14F-4D97-AF65-F5344CB8AC3E}">
        <p14:creationId xmlns:p14="http://schemas.microsoft.com/office/powerpoint/2010/main" val="1282883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Health and Safety Planning Guide</a:t>
            </a:r>
          </a:p>
          <a:p>
            <a:endParaRPr lang="en-US"/>
          </a:p>
          <a:p>
            <a:r>
              <a:rPr lang="en-US">
                <a:hlinkClick r:id="rId3"/>
              </a:rPr>
              <a:t>https://www.dhs.gov/publication/ind-health-and-safety-planning-guide</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5687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Quick Reference Guide: Radiation Risk Information for Responders Following a Nuclear Detonation</a:t>
            </a:r>
          </a:p>
          <a:p>
            <a:endParaRPr lang="en-US"/>
          </a:p>
          <a:p>
            <a:r>
              <a:rPr lang="en-US">
                <a:hlinkClick r:id="rId3"/>
              </a:rPr>
              <a:t>https://www.dhs.gov/sites/default/files/publications/Quick%20Reference%20Guide%20Final.pdf</a:t>
            </a:r>
            <a:endParaRPr lang="en-US">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0971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Guidance on Emergency Responder PPE</a:t>
            </a:r>
          </a:p>
          <a:p>
            <a:endParaRPr lang="en-US"/>
          </a:p>
          <a:p>
            <a:r>
              <a:rPr lang="en-US">
                <a:hlinkClick r:id="rId3"/>
              </a:rPr>
              <a:t>https://www.cdc.gov/niosh/docs/2008-132/default.html</a:t>
            </a:r>
            <a:endParaRPr lang="en-US">
              <a:ea typeface="Calibri"/>
              <a:cs typeface="Calibri"/>
            </a:endParaRPr>
          </a:p>
          <a:p>
            <a:endParaRPr lang="en-US"/>
          </a:p>
          <a:p>
            <a:endParaRPr lang="en-US"/>
          </a:p>
          <a:p>
            <a:endParaRPr lang="en-US"/>
          </a:p>
          <a:p>
            <a:r>
              <a:rPr lang="en-US">
                <a:hlinkClick r:id="rId4"/>
              </a:rPr>
              <a:t>https://www.cdc.gov/niosh/docs/2008-132/pdfs/2008-132.pdf?id=10.26616/NIOSHPUB2008132</a:t>
            </a:r>
            <a:endParaRPr lang="en-US">
              <a:cs typeface="Calibri"/>
              <a:hlinkClick r:id="rId4"/>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7849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NCRP Report No. 171</a:t>
            </a:r>
          </a:p>
          <a:p>
            <a:endParaRPr lang="en-US"/>
          </a:p>
          <a:p>
            <a:r>
              <a:rPr lang="en-US">
                <a:hlinkClick r:id="rId3"/>
              </a:rPr>
              <a:t>https://ncrponline.org/shop/reports/report-no-171-uncertainties-in-the-estimation-of-radiation-risks-and-probability-of-disease-causation/</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88139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8139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735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explores </a:t>
            </a:r>
            <a:r>
              <a:rPr lang="en-US" b="1"/>
              <a:t>EVACUATION </a:t>
            </a:r>
            <a:r>
              <a:rPr lang="en-US"/>
              <a:t>as an </a:t>
            </a:r>
            <a:r>
              <a:rPr lang="en-US" b="1"/>
              <a:t>EARLY </a:t>
            </a:r>
            <a:r>
              <a:rPr lang="en-US"/>
              <a:t>phase response activity. It falls under the </a:t>
            </a:r>
            <a:r>
              <a:rPr lang="en-US" b="1"/>
              <a:t>RISK MITIGATION</a:t>
            </a:r>
            <a:r>
              <a:rPr lang="en-US"/>
              <a:t> response objectives. The public health functional area is </a:t>
            </a:r>
            <a:r>
              <a:rPr lang="en-US" b="1"/>
              <a:t>RISK COMMUNICATION</a:t>
            </a:r>
            <a:r>
              <a:rPr lang="en-US" b="0"/>
              <a:t>.</a:t>
            </a:r>
            <a:endParaRPr lang="en-US"/>
          </a:p>
          <a:p>
            <a:endParaRPr lang="en-US">
              <a:cs typeface="Calibri"/>
            </a:endParaRPr>
          </a:p>
          <a:p>
            <a:r>
              <a:rPr lang="en-US" b="1">
                <a:cs typeface="Calibri"/>
              </a:rPr>
              <a:t>Note: </a:t>
            </a:r>
            <a:r>
              <a:rPr lang="en-US">
                <a:cs typeface="Calibri"/>
              </a:rPr>
              <a:t>In this context, evacuation refers to a planned/controlled/informed/guided process intended to mitigate risk to people by moving them out of areas with high radiation levels.</a:t>
            </a:r>
          </a:p>
          <a:p>
            <a:endParaRPr lang="en-US" b="1">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50</a:t>
            </a:fld>
            <a:endParaRPr lang="en-US"/>
          </a:p>
        </p:txBody>
      </p:sp>
    </p:spTree>
    <p:extLst>
      <p:ext uri="{BB962C8B-B14F-4D97-AF65-F5344CB8AC3E}">
        <p14:creationId xmlns:p14="http://schemas.microsoft.com/office/powerpoint/2010/main" val="2166017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A diagram outlining the response objectives and activities by time phase for a radiation emergency. Outlines the early phase risk mitigation activities.</a:t>
            </a:r>
          </a:p>
        </p:txBody>
      </p:sp>
      <p:sp>
        <p:nvSpPr>
          <p:cNvPr id="4" name="Slide Number Placeholder 3"/>
          <p:cNvSpPr>
            <a:spLocks noGrp="1"/>
          </p:cNvSpPr>
          <p:nvPr>
            <p:ph type="sldNum" sz="quarter" idx="5"/>
          </p:nvPr>
        </p:nvSpPr>
        <p:spPr/>
        <p:txBody>
          <a:bodyPr/>
          <a:lstStyle/>
          <a:p>
            <a:fld id="{F76B85D1-5810-4576-91F7-2BF42C46332F}" type="slidenum">
              <a:rPr lang="en-US" smtClean="0"/>
              <a:t>51</a:t>
            </a:fld>
            <a:endParaRPr lang="en-US"/>
          </a:p>
        </p:txBody>
      </p:sp>
    </p:spTree>
    <p:extLst>
      <p:ext uri="{BB962C8B-B14F-4D97-AF65-F5344CB8AC3E}">
        <p14:creationId xmlns:p14="http://schemas.microsoft.com/office/powerpoint/2010/main" val="3036785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Bef>
                <a:spcPts val="0"/>
              </a:spcBef>
              <a:spcAft>
                <a:spcPts val="0"/>
              </a:spcAft>
              <a:buSzPts val="1000"/>
            </a:pPr>
            <a:r>
              <a:rPr lang="en-US" sz="1700">
                <a:latin typeface="Calibri" panose="020F0502020204030204" pitchFamily="34" charset="0"/>
                <a:ea typeface="Noto Sans Symbols"/>
                <a:cs typeface="Calibri" panose="020F0502020204030204" pitchFamily="34" charset="0"/>
              </a:rPr>
              <a:t>The learning objectives for this section are:</a:t>
            </a:r>
          </a:p>
          <a:p>
            <a:pPr marL="275434" indent="-275434">
              <a:lnSpc>
                <a:spcPct val="107000"/>
              </a:lnSpc>
              <a:spcBef>
                <a:spcPts val="0"/>
              </a:spcBef>
              <a:spcAft>
                <a:spcPts val="0"/>
              </a:spcAft>
              <a:buSzPts val="1000"/>
              <a:buFontTx/>
              <a:buChar char="-"/>
            </a:pPr>
            <a:r>
              <a:rPr lang="en-US" sz="1700">
                <a:latin typeface="Calibri" panose="020F0502020204030204" pitchFamily="34" charset="0"/>
                <a:ea typeface="Noto Sans Symbols"/>
                <a:cs typeface="Calibri" panose="020F0502020204030204" pitchFamily="34" charset="0"/>
              </a:rPr>
              <a:t>Describe the factors that influence the timing of evacuation recommendations.</a:t>
            </a:r>
          </a:p>
          <a:p>
            <a:pPr marL="275434" indent="-275434">
              <a:lnSpc>
                <a:spcPct val="107000"/>
              </a:lnSpc>
              <a:spcBef>
                <a:spcPts val="0"/>
              </a:spcBef>
              <a:spcAft>
                <a:spcPts val="0"/>
              </a:spcAft>
              <a:buSzPts val="1000"/>
              <a:buFontTx/>
              <a:buChar char="-"/>
            </a:pPr>
            <a:r>
              <a:rPr lang="en-US" sz="1700">
                <a:latin typeface="Calibri" panose="020F0502020204030204" pitchFamily="34" charset="0"/>
                <a:ea typeface="Noto Sans Symbols"/>
                <a:cs typeface="Calibri" panose="020F0502020204030204" pitchFamily="34" charset="0"/>
              </a:rPr>
              <a:t>Identify the key factors that are taken into account when determining a safe evacuation route. </a:t>
            </a:r>
          </a:p>
          <a:p>
            <a:pPr marL="275434" indent="-275434">
              <a:lnSpc>
                <a:spcPct val="107000"/>
              </a:lnSpc>
              <a:spcBef>
                <a:spcPts val="0"/>
              </a:spcBef>
              <a:spcAft>
                <a:spcPts val="0"/>
              </a:spcAft>
              <a:buSzPts val="1000"/>
              <a:buFontTx/>
              <a:buChar char="-"/>
            </a:pPr>
            <a:r>
              <a:rPr lang="en-US" sz="1700">
                <a:latin typeface="Calibri" panose="020F0502020204030204" pitchFamily="34" charset="0"/>
                <a:ea typeface="Noto Sans Symbols"/>
                <a:cs typeface="Calibri" panose="020F0502020204030204" pitchFamily="34" charset="0"/>
              </a:rPr>
              <a:t>Discuss the communication needs regarding guided evacuation for the general public.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52</a:t>
            </a:fld>
            <a:endParaRPr lang="en-US"/>
          </a:p>
        </p:txBody>
      </p:sp>
    </p:spTree>
    <p:extLst>
      <p:ext uri="{BB962C8B-B14F-4D97-AF65-F5344CB8AC3E}">
        <p14:creationId xmlns:p14="http://schemas.microsoft.com/office/powerpoint/2010/main" val="1858430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53</a:t>
            </a:fld>
            <a:endParaRPr lang="en-US"/>
          </a:p>
        </p:txBody>
      </p:sp>
    </p:spTree>
    <p:extLst>
      <p:ext uri="{BB962C8B-B14F-4D97-AF65-F5344CB8AC3E}">
        <p14:creationId xmlns:p14="http://schemas.microsoft.com/office/powerpoint/2010/main" val="3983374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https://pubmed.ncbi.nlm.nih.gov/25902297/</a:t>
            </a:r>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549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55</a:t>
            </a:fld>
            <a:endParaRPr lang="en-US"/>
          </a:p>
        </p:txBody>
      </p:sp>
    </p:spTree>
    <p:extLst>
      <p:ext uri="{BB962C8B-B14F-4D97-AF65-F5344CB8AC3E}">
        <p14:creationId xmlns:p14="http://schemas.microsoft.com/office/powerpoint/2010/main" val="61373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A diagram outlining the response objectives and activities by time phase for a radiation emergency.  Outlines the early phase life safety activities.</a:t>
            </a:r>
          </a:p>
        </p:txBody>
      </p:sp>
      <p:sp>
        <p:nvSpPr>
          <p:cNvPr id="4" name="Slide Number Placeholder 3"/>
          <p:cNvSpPr>
            <a:spLocks noGrp="1"/>
          </p:cNvSpPr>
          <p:nvPr>
            <p:ph type="sldNum" sz="quarter" idx="5"/>
          </p:nvPr>
        </p:nvSpPr>
        <p:spPr/>
        <p:txBody>
          <a:bodyPr/>
          <a:lstStyle/>
          <a:p>
            <a:fld id="{F76B85D1-5810-4576-91F7-2BF42C46332F}" type="slidenum">
              <a:rPr lang="en-US" smtClean="0"/>
              <a:t>5</a:t>
            </a:fld>
            <a:endParaRPr lang="en-US"/>
          </a:p>
        </p:txBody>
      </p:sp>
    </p:spTree>
    <p:extLst>
      <p:ext uri="{BB962C8B-B14F-4D97-AF65-F5344CB8AC3E}">
        <p14:creationId xmlns:p14="http://schemas.microsoft.com/office/powerpoint/2010/main" val="12487776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61" indent="-165261">
              <a:lnSpc>
                <a:spcPct val="107000"/>
              </a:lnSpc>
              <a:spcBef>
                <a:spcPts val="0"/>
              </a:spcBef>
              <a:spcAft>
                <a:spcPts val="0"/>
              </a:spcAft>
              <a:buSzPts val="1000"/>
              <a:buFontTx/>
              <a:buChar char="-"/>
            </a:pPr>
            <a:endParaRPr lang="en-US" sz="1100">
              <a:latin typeface="+mj-lt"/>
              <a:ea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56</a:t>
            </a:fld>
            <a:endParaRPr lang="en-US"/>
          </a:p>
        </p:txBody>
      </p:sp>
    </p:spTree>
    <p:extLst>
      <p:ext uri="{BB962C8B-B14F-4D97-AF65-F5344CB8AC3E}">
        <p14:creationId xmlns:p14="http://schemas.microsoft.com/office/powerpoint/2010/main" val="39716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57</a:t>
            </a:fld>
            <a:endParaRPr lang="en-US"/>
          </a:p>
        </p:txBody>
      </p:sp>
    </p:spTree>
    <p:extLst>
      <p:ext uri="{BB962C8B-B14F-4D97-AF65-F5344CB8AC3E}">
        <p14:creationId xmlns:p14="http://schemas.microsoft.com/office/powerpoint/2010/main" val="3300232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highlight>
                <a:srgbClr val="FFFF00"/>
              </a:highlight>
              <a:latin typeface="+mn-lt"/>
            </a:endParaRPr>
          </a:p>
          <a:p>
            <a:pPr>
              <a:lnSpc>
                <a:spcPct val="107000"/>
              </a:lnSpc>
              <a:spcBef>
                <a:spcPts val="0"/>
              </a:spcBef>
              <a:spcAft>
                <a:spcPts val="0"/>
              </a:spcAft>
              <a:buSzPts val="1000"/>
            </a:pPr>
            <a:r>
              <a:rPr lang="en-US" sz="1100">
                <a:ea typeface="Courier New" panose="02070309020205020404" pitchFamily="49" charset="0"/>
                <a:cs typeface="Calibri"/>
              </a:rPr>
              <a:t>Risk communicators should plan to use all available emergency communications channels/systems.</a:t>
            </a:r>
          </a:p>
          <a:p>
            <a:pPr>
              <a:lnSpc>
                <a:spcPct val="107000"/>
              </a:lnSpc>
              <a:spcBef>
                <a:spcPts val="0"/>
              </a:spcBef>
              <a:spcAft>
                <a:spcPts val="0"/>
              </a:spcAft>
              <a:buSzPts val="1000"/>
            </a:pPr>
            <a:endParaRPr lang="en-US" sz="1100">
              <a:ea typeface="Courier New" panose="02070309020205020404" pitchFamily="49" charset="0"/>
              <a:cs typeface="Courier New" panose="02070309020205020404" pitchFamily="49" charset="0"/>
            </a:endParaRPr>
          </a:p>
          <a:p>
            <a:pPr>
              <a:lnSpc>
                <a:spcPct val="107000"/>
              </a:lnSpc>
              <a:spcBef>
                <a:spcPts val="0"/>
              </a:spcBef>
              <a:spcAft>
                <a:spcPts val="0"/>
              </a:spcAft>
              <a:buSzPts val="1000"/>
            </a:pPr>
            <a:r>
              <a:rPr lang="en-US" sz="1100">
                <a:ea typeface="Courier New" panose="02070309020205020404" pitchFamily="49" charset="0"/>
                <a:cs typeface="Calibri"/>
              </a:rPr>
              <a:t>Detailed messages will include:</a:t>
            </a:r>
          </a:p>
          <a:p>
            <a:pPr marL="605790" lvl="1" indent="-165100">
              <a:lnSpc>
                <a:spcPct val="107000"/>
              </a:lnSpc>
              <a:spcBef>
                <a:spcPts val="0"/>
              </a:spcBef>
              <a:spcAft>
                <a:spcPts val="0"/>
              </a:spcAft>
              <a:buSzPts val="1000"/>
              <a:buFont typeface="Arial" panose="020B0604020202020204" pitchFamily="34" charset="0"/>
              <a:buChar char="•"/>
            </a:pPr>
            <a:r>
              <a:rPr lang="en-US" sz="1100">
                <a:ea typeface="Noto Sans Symbols"/>
                <a:cs typeface="Calibri"/>
              </a:rPr>
              <a:t>What areas are being evacuated</a:t>
            </a:r>
          </a:p>
          <a:p>
            <a:pPr marL="605790" lvl="1" indent="-165100">
              <a:lnSpc>
                <a:spcPct val="107000"/>
              </a:lnSpc>
              <a:spcBef>
                <a:spcPts val="0"/>
              </a:spcBef>
              <a:spcAft>
                <a:spcPts val="0"/>
              </a:spcAft>
              <a:buSzPts val="1000"/>
              <a:buFont typeface="Arial" panose="020B0604020202020204" pitchFamily="34" charset="0"/>
              <a:buChar char="•"/>
            </a:pPr>
            <a:r>
              <a:rPr lang="en-US" sz="1100">
                <a:ea typeface="Noto Sans Symbols"/>
                <a:cs typeface="Calibri"/>
              </a:rPr>
              <a:t>When the evacuation will start</a:t>
            </a:r>
          </a:p>
          <a:p>
            <a:pPr marL="605790" lvl="1" indent="-165100">
              <a:lnSpc>
                <a:spcPct val="107000"/>
              </a:lnSpc>
              <a:spcBef>
                <a:spcPts val="0"/>
              </a:spcBef>
              <a:spcAft>
                <a:spcPts val="0"/>
              </a:spcAft>
              <a:buSzPts val="1000"/>
              <a:buFont typeface="Arial" panose="020B0604020202020204" pitchFamily="34" charset="0"/>
              <a:buChar char="•"/>
            </a:pPr>
            <a:r>
              <a:rPr lang="en-US" sz="1100">
                <a:ea typeface="Noto Sans Symbols"/>
                <a:cs typeface="Calibri"/>
              </a:rPr>
              <a:t>How the evacuation will take place (e.g., POV, buses, trains) </a:t>
            </a:r>
          </a:p>
          <a:p>
            <a:pPr marL="605790" lvl="1" indent="-165100">
              <a:lnSpc>
                <a:spcPct val="107000"/>
              </a:lnSpc>
              <a:spcBef>
                <a:spcPts val="0"/>
              </a:spcBef>
              <a:spcAft>
                <a:spcPts val="0"/>
              </a:spcAft>
              <a:buSzPts val="1000"/>
              <a:buFont typeface="Arial" panose="020B0604020202020204" pitchFamily="34" charset="0"/>
              <a:buChar char="•"/>
            </a:pPr>
            <a:r>
              <a:rPr lang="en-US" sz="1100">
                <a:ea typeface="Noto Sans Symbols"/>
                <a:cs typeface="Calibri"/>
              </a:rPr>
              <a:t>Where to go if you self-evacuate (e.g., CRC locations)</a:t>
            </a:r>
          </a:p>
          <a:p>
            <a:pPr marL="605790" lvl="1" indent="-165100">
              <a:lnSpc>
                <a:spcPct val="107000"/>
              </a:lnSpc>
              <a:buSzPts val="1000"/>
              <a:buFont typeface="Arial" panose="020B0604020202020204" pitchFamily="34" charset="0"/>
              <a:buChar char="•"/>
            </a:pPr>
            <a:r>
              <a:rPr lang="en-US" sz="1100">
                <a:ea typeface="Noto Sans Symbols"/>
                <a:cs typeface="Calibri"/>
              </a:rPr>
              <a:t>Where NOT to go (i.e., areas that still have dangerously high radiation levels</a:t>
            </a:r>
            <a:endParaRPr lang="en-US" sz="1100">
              <a:cs typeface="Calibri" panose="020F0502020204030204"/>
            </a:endParaRPr>
          </a:p>
          <a:p>
            <a:pPr marL="440690" lvl="1">
              <a:lnSpc>
                <a:spcPct val="107000"/>
              </a:lnSpc>
              <a:buSzPts val="1000"/>
            </a:pPr>
            <a:endParaRPr lang="en-US" sz="1100">
              <a:cs typeface="Calibri" panose="020F0502020204030204"/>
            </a:endParaRPr>
          </a:p>
          <a:p>
            <a:pPr marL="440690" lvl="1">
              <a:lnSpc>
                <a:spcPct val="107000"/>
              </a:lnSpc>
              <a:buSzPts val="1000"/>
            </a:pPr>
            <a:r>
              <a:rPr lang="en-US" sz="1100">
                <a:cs typeface="Calibri" panose="020F0502020204030204"/>
              </a:rPr>
              <a:t>See messages 24 &amp; 25 for some pre-scripted evacuation messages</a:t>
            </a:r>
          </a:p>
          <a:p>
            <a:pPr marL="440690" lvl="1">
              <a:lnSpc>
                <a:spcPct val="107000"/>
              </a:lnSpc>
              <a:buSzPts val="1000"/>
            </a:pPr>
            <a:r>
              <a:rPr lang="en-US">
                <a:hlinkClick r:id="rId3"/>
              </a:rPr>
              <a:t>https://www.fema.gov/sites/default/files/documents/fema_improvised-nuclear-device_communicating-aftermath_june-2013.pdf</a:t>
            </a:r>
            <a:r>
              <a:rPr lang="en-US"/>
              <a:t> </a:t>
            </a:r>
          </a:p>
          <a:p>
            <a:pPr marL="440690" lvl="1">
              <a:lnSpc>
                <a:spcPct val="107000"/>
              </a:lnSpc>
              <a:spcBef>
                <a:spcPts val="0"/>
              </a:spcBef>
              <a:spcAft>
                <a:spcPts val="0"/>
              </a:spcAft>
              <a:buSzPts val="1000"/>
            </a:pPr>
            <a:endParaRPr lang="en-US">
              <a:cs typeface="Calibri"/>
            </a:endParaRPr>
          </a:p>
          <a:p>
            <a:pPr marL="440690" lvl="1">
              <a:lnSpc>
                <a:spcPct val="107000"/>
              </a:lnSpc>
            </a:pPr>
            <a:r>
              <a:rPr lang="en-US"/>
              <a:t>Sample Nuclear Detonation/Improvised Nuclear Device Social Media Messages for Evacuation Social Media Messages Page N-15</a:t>
            </a:r>
          </a:p>
          <a:p>
            <a:pPr marL="440690" lvl="1">
              <a:lnSpc>
                <a:spcPct val="107000"/>
              </a:lnSpc>
            </a:pPr>
            <a:r>
              <a:rPr lang="en-US">
                <a:hlinkClick r:id="rId4"/>
              </a:rPr>
              <a:t>DHS Office of Public Affairs (fema.gov)</a:t>
            </a:r>
          </a:p>
          <a:p>
            <a:pPr marL="440690" lvl="1">
              <a:lnSpc>
                <a:spcPct val="107000"/>
              </a:lnSpc>
            </a:pP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58</a:t>
            </a:fld>
            <a:endParaRPr lang="en-US"/>
          </a:p>
        </p:txBody>
      </p:sp>
    </p:spTree>
    <p:extLst>
      <p:ext uri="{BB962C8B-B14F-4D97-AF65-F5344CB8AC3E}">
        <p14:creationId xmlns:p14="http://schemas.microsoft.com/office/powerpoint/2010/main" val="91602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Goal is to minimize radiation dose during evacuation</a:t>
            </a:r>
          </a:p>
          <a:p>
            <a:pPr marL="605956" lvl="1" indent="-165261">
              <a:buFont typeface="Arial" panose="020B0604020202020204" pitchFamily="34" charset="0"/>
              <a:buChar char="•"/>
            </a:pPr>
            <a:r>
              <a:rPr lang="en-US"/>
              <a:t>Dose is dependent on radiation dose rate and length of time exposed</a:t>
            </a:r>
          </a:p>
          <a:p>
            <a:pPr lvl="0"/>
            <a:endParaRPr lang="en-US"/>
          </a:p>
          <a:p>
            <a:pPr lvl="0"/>
            <a:r>
              <a:rPr lang="en-US"/>
              <a:t>Emergency managers must consider:</a:t>
            </a:r>
          </a:p>
          <a:p>
            <a:pPr marL="605956" lvl="1" indent="-165261">
              <a:buFont typeface="Arial" panose="020B0604020202020204" pitchFamily="34" charset="0"/>
              <a:buChar char="•"/>
            </a:pPr>
            <a:r>
              <a:rPr lang="en-US"/>
              <a:t>Radiation levels along evacuation route</a:t>
            </a:r>
          </a:p>
          <a:p>
            <a:pPr marL="605956" lvl="1" indent="-165261">
              <a:buFont typeface="Arial" panose="020B0604020202020204" pitchFamily="34" charset="0"/>
              <a:buChar char="•"/>
            </a:pPr>
            <a:r>
              <a:rPr lang="en-US"/>
              <a:t>Estimated time people will be on that route</a:t>
            </a:r>
          </a:p>
          <a:p>
            <a:pPr marL="605956" lvl="1" indent="-165261">
              <a:buFont typeface="Arial" panose="020B0604020202020204" pitchFamily="34" charset="0"/>
              <a:buChar char="•"/>
            </a:pPr>
            <a:r>
              <a:rPr lang="en-US"/>
              <a:t>The inherent risk of evacuation vs. radiation dose</a:t>
            </a:r>
          </a:p>
          <a:p>
            <a:pPr marL="1046651" lvl="2" indent="-165261">
              <a:buFont typeface="Arial" panose="020B0604020202020204" pitchFamily="34" charset="0"/>
              <a:buChar char="•"/>
            </a:pPr>
            <a:r>
              <a:rPr lang="en-US"/>
              <a:t>In some cases, the additional radiation dose may be less dangerous than the risk from evacuation (e.g., Fukushima)</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59</a:t>
            </a:fld>
            <a:endParaRPr lang="en-US"/>
          </a:p>
        </p:txBody>
      </p:sp>
    </p:spTree>
    <p:extLst>
      <p:ext uri="{BB962C8B-B14F-4D97-AF65-F5344CB8AC3E}">
        <p14:creationId xmlns:p14="http://schemas.microsoft.com/office/powerpoint/2010/main" val="3916373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Document cover, PAG Manual</a:t>
            </a:r>
          </a:p>
          <a:p>
            <a:endParaRPr lang="en-US"/>
          </a:p>
          <a:p>
            <a:r>
              <a:rPr lang="en-US">
                <a:hlinkClick r:id="rId3"/>
              </a:rPr>
              <a:t>https://www.epa.gov/sites/default/files/2017-01/documents/epa_pag_manual_final_revisions_01-11-2017_cover_disclaimer_8.pdf</a:t>
            </a:r>
            <a:endParaRPr lang="en-US">
              <a:ea typeface="Calibri"/>
              <a:cs typeface="Calibri"/>
            </a:endParaRPr>
          </a:p>
          <a:p>
            <a:endParaRPr lang="en-US">
              <a:cs typeface="Calibri"/>
            </a:endParaRPr>
          </a:p>
          <a:p>
            <a:r>
              <a:rPr lang="en-US"/>
              <a:t>2.2.2 Evacuation vs. Sheltering-in-Place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defTabSz="881390">
              <a:defRPr/>
            </a:pPr>
            <a:fld id="{EB38CAEC-4554-485B-9189-C45C7447A404}" type="slidenum">
              <a:rPr lang="en-US">
                <a:solidFill>
                  <a:prstClr val="black"/>
                </a:solidFill>
                <a:latin typeface="Calibri"/>
              </a:rPr>
              <a:pPr defTabSz="881390">
                <a:defRPr/>
              </a:pPr>
              <a:t>61</a:t>
            </a:fld>
            <a:endParaRPr lang="en-US">
              <a:solidFill>
                <a:prstClr val="black"/>
              </a:solidFill>
              <a:latin typeface="Calibri"/>
            </a:endParaRPr>
          </a:p>
        </p:txBody>
      </p:sp>
    </p:spTree>
    <p:extLst>
      <p:ext uri="{BB962C8B-B14F-4D97-AF65-F5344CB8AC3E}">
        <p14:creationId xmlns:p14="http://schemas.microsoft.com/office/powerpoint/2010/main" val="7189590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63</a:t>
            </a:fld>
            <a:endParaRPr lang="en-US"/>
          </a:p>
        </p:txBody>
      </p:sp>
    </p:spTree>
    <p:extLst>
      <p:ext uri="{BB962C8B-B14F-4D97-AF65-F5344CB8AC3E}">
        <p14:creationId xmlns:p14="http://schemas.microsoft.com/office/powerpoint/2010/main" val="3932326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64</a:t>
            </a:fld>
            <a:endParaRPr lang="en-US"/>
          </a:p>
        </p:txBody>
      </p:sp>
    </p:spTree>
    <p:extLst>
      <p:ext uri="{BB962C8B-B14F-4D97-AF65-F5344CB8AC3E}">
        <p14:creationId xmlns:p14="http://schemas.microsoft.com/office/powerpoint/2010/main" val="3521576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learning objectives for this section are to identify factors that should be considered for:</a:t>
            </a:r>
          </a:p>
          <a:p>
            <a:pPr marL="165261" indent="-165261">
              <a:buFontTx/>
              <a:buChar char="-"/>
            </a:pPr>
            <a:r>
              <a:rPr lang="en-US"/>
              <a:t>Responders to safely exit shelter</a:t>
            </a:r>
          </a:p>
          <a:p>
            <a:pPr marL="165261" indent="-165261">
              <a:buFontTx/>
              <a:buChar char="-"/>
            </a:pPr>
            <a:r>
              <a:rPr lang="en-US"/>
              <a:t>Members of the public to safely exit shelter</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a:t>
            </a:fld>
            <a:endParaRPr lang="en-US"/>
          </a:p>
        </p:txBody>
      </p:sp>
    </p:spTree>
    <p:extLst>
      <p:ext uri="{BB962C8B-B14F-4D97-AF65-F5344CB8AC3E}">
        <p14:creationId xmlns:p14="http://schemas.microsoft.com/office/powerpoint/2010/main" val="289156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5F5F5F"/>
                </a:solidFill>
                <a:latin typeface="Calibri"/>
                <a:cs typeface="Calibri"/>
              </a:rPr>
              <a:t>Prerequisites</a:t>
            </a:r>
          </a:p>
          <a:p>
            <a:pPr lvl="1"/>
            <a:r>
              <a:rPr lang="en-US" b="0" i="0" u="none" strike="noStrike">
                <a:solidFill>
                  <a:srgbClr val="5F5F5F"/>
                </a:solidFill>
                <a:effectLst/>
                <a:latin typeface="Calibri"/>
                <a:cs typeface="Calibri"/>
              </a:rPr>
              <a:t>Pre-incident emergency communications planning.</a:t>
            </a:r>
            <a:endParaRPr lang="en-US">
              <a:solidFill>
                <a:srgbClr val="5F5F5F"/>
              </a:solidFill>
              <a:latin typeface="Calibri"/>
              <a:cs typeface="Calibri"/>
            </a:endParaRPr>
          </a:p>
          <a:p>
            <a:r>
              <a:rPr lang="en-US">
                <a:solidFill>
                  <a:srgbClr val="5F5F5F"/>
                </a:solidFill>
                <a:latin typeface="Calibri"/>
                <a:cs typeface="Calibri"/>
              </a:rPr>
              <a:t>Concurrencies</a:t>
            </a:r>
          </a:p>
          <a:p>
            <a:pPr lvl="1"/>
            <a:r>
              <a:rPr lang="en-US">
                <a:solidFill>
                  <a:srgbClr val="5F5F5F"/>
                </a:solidFill>
                <a:latin typeface="Calibri"/>
                <a:cs typeface="Calibri"/>
              </a:rPr>
              <a:t>Receipt of initial Interagency Modeling and Atmospheric Assessment Center (IMAAC) models</a:t>
            </a:r>
          </a:p>
          <a:p>
            <a:pPr lvl="1"/>
            <a:r>
              <a:rPr lang="en-US">
                <a:solidFill>
                  <a:srgbClr val="5F5F5F"/>
                </a:solidFill>
                <a:latin typeface="Calibri"/>
                <a:cs typeface="Calibri"/>
              </a:rPr>
              <a:t>Dose assessment</a:t>
            </a:r>
          </a:p>
          <a:p>
            <a:r>
              <a:rPr lang="en-US">
                <a:latin typeface="Calibri"/>
                <a:cs typeface="Calibri"/>
              </a:rPr>
              <a:t>Dependencies</a:t>
            </a:r>
          </a:p>
          <a:p>
            <a:pPr lvl="1"/>
            <a:r>
              <a:rPr lang="en-US">
                <a:latin typeface="Calibri"/>
                <a:cs typeface="Calibri"/>
              </a:rPr>
              <a:t>Evacuation</a:t>
            </a:r>
            <a:endParaRPr lang="en-US">
              <a:cs typeface="Calibri"/>
            </a:endParaRPr>
          </a:p>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a:t>
            </a:fld>
            <a:endParaRPr lang="en-US"/>
          </a:p>
        </p:txBody>
      </p:sp>
    </p:spTree>
    <p:extLst>
      <p:ext uri="{BB962C8B-B14F-4D97-AF65-F5344CB8AC3E}">
        <p14:creationId xmlns:p14="http://schemas.microsoft.com/office/powerpoint/2010/main" val="921412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Different types of buildings provide varying degrees of protective fallout shielding. An eight-story building provides better protection than smaller structures, especially in the center of the building or middle floors. A five-story building provides some protection, but the middle floors are the safest. single-story, two-story, and three-story buildings provide limited shielding. Brick and concrete buildings are superior shields than brick veneer buildings, which are superior to wood frame buildings. In all cases, the basement is the safest place in the building, especially if it is concrete.  </a:t>
            </a:r>
          </a:p>
        </p:txBody>
      </p:sp>
      <p:sp>
        <p:nvSpPr>
          <p:cNvPr id="4" name="Slide Number Placeholder 3"/>
          <p:cNvSpPr>
            <a:spLocks noGrp="1"/>
          </p:cNvSpPr>
          <p:nvPr>
            <p:ph type="sldNum" sz="quarter" idx="5"/>
          </p:nvPr>
        </p:nvSpPr>
        <p:spPr/>
        <p:txBody>
          <a:bodyPr/>
          <a:lstStyle/>
          <a:p>
            <a:fld id="{F76B85D1-5810-4576-91F7-2BF42C46332F}" type="slidenum">
              <a:rPr lang="en-US" smtClean="0"/>
              <a:t>8</a:t>
            </a:fld>
            <a:endParaRPr lang="en-US"/>
          </a:p>
        </p:txBody>
      </p:sp>
    </p:spTree>
    <p:extLst>
      <p:ext uri="{BB962C8B-B14F-4D97-AF65-F5344CB8AC3E}">
        <p14:creationId xmlns:p14="http://schemas.microsoft.com/office/powerpoint/2010/main" val="2376447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Get Inside, Stay Inside, Stay Tuned icons. A person running to the door (Get Inside); a person and dog inside a house (Stay Inside); A person sitting on the couch listening to a radio (Stay Tuned).</a:t>
            </a:r>
          </a:p>
        </p:txBody>
      </p:sp>
      <p:sp>
        <p:nvSpPr>
          <p:cNvPr id="4" name="Slide Number Placeholder 3"/>
          <p:cNvSpPr>
            <a:spLocks noGrp="1"/>
          </p:cNvSpPr>
          <p:nvPr>
            <p:ph type="sldNum" sz="quarter" idx="5"/>
          </p:nvPr>
        </p:nvSpPr>
        <p:spPr/>
        <p:txBody>
          <a:bodyPr/>
          <a:lstStyle/>
          <a:p>
            <a:fld id="{F76B85D1-5810-4576-91F7-2BF42C46332F}" type="slidenum">
              <a:rPr lang="en-US" smtClean="0"/>
              <a:t>9</a:t>
            </a:fld>
            <a:endParaRPr lang="en-US"/>
          </a:p>
        </p:txBody>
      </p:sp>
    </p:spTree>
    <p:extLst>
      <p:ext uri="{BB962C8B-B14F-4D97-AF65-F5344CB8AC3E}">
        <p14:creationId xmlns:p14="http://schemas.microsoft.com/office/powerpoint/2010/main" val="25284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0688-B925-2022-F8E7-051C912E28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B069CC-3A9D-5059-7FDB-A297139B3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25D8BE-60DF-5B0C-0636-FE992CBC1BF9}"/>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0EA58DE1-F7A7-C5CA-7F29-472BD7C4F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1B94F-0D88-C44A-1F84-A52EC93C2EF9}"/>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63244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996C-E165-D799-70D4-D347C783A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85D800-5A0B-671B-3399-F9069EA5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C4D68-772E-BB9F-67FF-12154EA56728}"/>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33ADF98E-7CFA-BFAE-062E-56DEEFDAD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5E40B-BC0A-A357-C4EB-CBA4A0E542DE}"/>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234730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61330-680B-135C-2D85-71008EFFA0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03A81D-CA10-FF2A-D80B-58357DE385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DA03C-1AC8-3271-60E3-82F758FEAE2B}"/>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097D4938-D980-A410-64CA-CFB28EE12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A15EE-B8D9-D75A-00CF-F9048D550EE0}"/>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522429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4"/>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
        <p:nvSpPr>
          <p:cNvPr id="4" name="Slide Number Placeholder 4">
            <a:extLst>
              <a:ext uri="{FF2B5EF4-FFF2-40B4-BE49-F238E27FC236}">
                <a16:creationId xmlns:a16="http://schemas.microsoft.com/office/drawing/2014/main" id="{770511BD-5F07-E142-26C3-14477DB994C1}"/>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667746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6" name="Slide Number Placeholder 4">
            <a:extLst>
              <a:ext uri="{FF2B5EF4-FFF2-40B4-BE49-F238E27FC236}">
                <a16:creationId xmlns:a16="http://schemas.microsoft.com/office/drawing/2014/main" id="{741D0E25-AFF9-FF19-9B59-95B46AF86BD4}"/>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8696781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0144758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normAutofit/>
          </a:bodyPr>
          <a:lstStyle>
            <a:lvl1pPr marL="457189" indent="-457189">
              <a:buClr>
                <a:srgbClr val="005DAA"/>
              </a:buClr>
              <a:buFont typeface="Wingdings" panose="05000000000000000000" pitchFamily="2" charset="2"/>
              <a:buChar char="§"/>
              <a:defRPr lang="en-US" sz="2667" kern="1200" dirty="0">
                <a:solidFill>
                  <a:schemeClr val="bg1">
                    <a:lumMod val="50000"/>
                  </a:schemeClr>
                </a:solidFill>
                <a:latin typeface="Calibri" panose="020F0502020204030204" pitchFamily="34" charset="0"/>
                <a:ea typeface="+mn-ea"/>
                <a:cs typeface="+mn-cs"/>
              </a:defRPr>
            </a:lvl1pPr>
            <a:lvl2pPr>
              <a:buClr>
                <a:srgbClr val="532E63"/>
              </a:buClr>
              <a:defRPr lang="en-US" sz="2667" kern="1200" dirty="0">
                <a:solidFill>
                  <a:schemeClr val="bg1">
                    <a:lumMod val="50000"/>
                  </a:schemeClr>
                </a:solidFill>
                <a:latin typeface="Calibri" panose="020F0502020204030204" pitchFamily="34" charset="0"/>
                <a:ea typeface="+mn-ea"/>
                <a:cs typeface="+mn-cs"/>
              </a:defRPr>
            </a:lvl2pPr>
            <a:lvl3pPr>
              <a:buClr>
                <a:srgbClr val="9A3B26"/>
              </a:buClr>
              <a:defRPr lang="en-US" sz="2667" kern="1200" dirty="0">
                <a:solidFill>
                  <a:schemeClr val="bg1">
                    <a:lumMod val="50000"/>
                  </a:schemeClr>
                </a:solidFill>
                <a:latin typeface="Calibri" panose="020F0502020204030204" pitchFamily="34" charset="0"/>
                <a:ea typeface="+mn-ea"/>
                <a:cs typeface="+mn-cs"/>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4" name="Slide Number Placeholder 4">
            <a:extLst>
              <a:ext uri="{FF2B5EF4-FFF2-40B4-BE49-F238E27FC236}">
                <a16:creationId xmlns:a16="http://schemas.microsoft.com/office/drawing/2014/main" id="{C135975C-0947-6A86-F2B8-CB4DD39A442F}"/>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40950291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40" y="108699"/>
            <a:ext cx="2527397" cy="968596"/>
          </a:xfrm>
          <a:prstGeom prst="rect">
            <a:avLst/>
          </a:prstGeom>
        </p:spPr>
      </p:pic>
    </p:spTree>
    <p:extLst>
      <p:ext uri="{BB962C8B-B14F-4D97-AF65-F5344CB8AC3E}">
        <p14:creationId xmlns:p14="http://schemas.microsoft.com/office/powerpoint/2010/main" val="29555998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3720187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34305856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9" y="84686"/>
            <a:ext cx="1633689" cy="936183"/>
          </a:xfrm>
          <a:prstGeom prst="rect">
            <a:avLst/>
          </a:prstGeom>
        </p:spPr>
      </p:pic>
    </p:spTree>
    <p:extLst>
      <p:ext uri="{BB962C8B-B14F-4D97-AF65-F5344CB8AC3E}">
        <p14:creationId xmlns:p14="http://schemas.microsoft.com/office/powerpoint/2010/main" val="38098842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880-6F16-FD8E-D6DD-D921BC963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659E17-1C17-9909-FE14-42B45880C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E1662-8C78-2327-F2C6-D77C64ABC7F7}"/>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D345FCD9-E6F7-8163-7503-A892B5866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BEC2-0B51-5071-DD24-C0713A93401C}"/>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2241264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FE96C9DA-4245-ED2D-88D9-F2FF37828317}"/>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B5632F84-02AC-6B61-1574-2D4E8E6425EE}"/>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4" name="Slide Number Placeholder 4">
            <a:extLst>
              <a:ext uri="{FF2B5EF4-FFF2-40B4-BE49-F238E27FC236}">
                <a16:creationId xmlns:a16="http://schemas.microsoft.com/office/drawing/2014/main" id="{17E6D397-8D6D-C190-5FB7-900BBDAE6472}"/>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FA3A74C4-00C4-46AA-D610-744B33BD4EAA}"/>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3"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39013882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40" y="5770087"/>
            <a:ext cx="2527397" cy="968596"/>
          </a:xfrm>
          <a:prstGeom prst="rect">
            <a:avLst/>
          </a:prstGeom>
        </p:spPr>
      </p:pic>
    </p:spTree>
    <p:extLst>
      <p:ext uri="{BB962C8B-B14F-4D97-AF65-F5344CB8AC3E}">
        <p14:creationId xmlns:p14="http://schemas.microsoft.com/office/powerpoint/2010/main" val="11829994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9" y="5786295"/>
            <a:ext cx="1633689" cy="936183"/>
          </a:xfrm>
          <a:prstGeom prst="rect">
            <a:avLst/>
          </a:prstGeom>
        </p:spPr>
      </p:pic>
    </p:spTree>
    <p:extLst>
      <p:ext uri="{BB962C8B-B14F-4D97-AF65-F5344CB8AC3E}">
        <p14:creationId xmlns:p14="http://schemas.microsoft.com/office/powerpoint/2010/main" val="2880051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37AD-39EF-FEA3-D2E6-12A0E0A98F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284892-655B-049C-6560-91521E9B9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76C523-2265-D31A-8CF5-FFE610BC8D2D}"/>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72A74F95-AD43-4E69-9AC7-2D27EEF91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1DC49-5E58-8318-F334-2B1BF6CC3767}"/>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28211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2E458893-8428-81FF-BCD4-F4AFE37FC3C8}"/>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8C0BCD3D-EDA6-14B2-D26F-B1ADDE0537C7}"/>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B910-F61E-C84D-3504-77B2EB641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93329-0EA5-CE92-03B5-E8B3324212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40DA6B-45B4-8632-ECFC-203D965816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0BD67-BB07-CBA0-D026-56B842B717A8}"/>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6" name="Footer Placeholder 5">
            <a:extLst>
              <a:ext uri="{FF2B5EF4-FFF2-40B4-BE49-F238E27FC236}">
                <a16:creationId xmlns:a16="http://schemas.microsoft.com/office/drawing/2014/main" id="{3B115036-585F-1EC9-1171-8F328D650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B7333-F20A-6ECA-987D-76B4B81C12D0}"/>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4324115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BD0F984A-71CE-CF13-8E77-5B6A5E8888D8}"/>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4361-CE66-4E2F-178A-142BA57BE6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0E62B9-7AEB-066D-50CB-19783D0D8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ED295F-135D-7815-AFDA-766EA7602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6A0290-723B-6E14-1FBB-2D4114305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E0FFAF-DCB4-3FB4-B8D8-75D0F8B62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87195-8463-8575-A601-A45657E32E49}"/>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8" name="Footer Placeholder 7">
            <a:extLst>
              <a:ext uri="{FF2B5EF4-FFF2-40B4-BE49-F238E27FC236}">
                <a16:creationId xmlns:a16="http://schemas.microsoft.com/office/drawing/2014/main" id="{ACC41733-DB2F-9432-492F-9FF119C35E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9E5B3A-D5A6-6A60-3404-3CA76C7A8C2C}"/>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7832651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2E458893-8428-81FF-BCD4-F4AFE37FC3C8}"/>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79E4-16EA-61C7-326F-32A1A000C1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78F49A-8B5F-4116-E242-9E842280B163}"/>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4" name="Footer Placeholder 3">
            <a:extLst>
              <a:ext uri="{FF2B5EF4-FFF2-40B4-BE49-F238E27FC236}">
                <a16:creationId xmlns:a16="http://schemas.microsoft.com/office/drawing/2014/main" id="{61F86583-49C3-32C0-4BC1-382DDA3F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86722D-8BF9-7F55-1567-CFC0A33D3016}"/>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6491174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
        <p:nvSpPr>
          <p:cNvPr id="3" name="Slide Number Placeholder 4">
            <a:extLst>
              <a:ext uri="{FF2B5EF4-FFF2-40B4-BE49-F238E27FC236}">
                <a16:creationId xmlns:a16="http://schemas.microsoft.com/office/drawing/2014/main" id="{EE12C58D-30BD-8768-4198-42D0721444B5}"/>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
        <p:nvSpPr>
          <p:cNvPr id="4" name="Slide Number Placeholder 4">
            <a:extLst>
              <a:ext uri="{FF2B5EF4-FFF2-40B4-BE49-F238E27FC236}">
                <a16:creationId xmlns:a16="http://schemas.microsoft.com/office/drawing/2014/main" id="{8E485F56-AB02-8E7E-5294-FD33A561E5A0}"/>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4" name="Slide Number Placeholder 4">
            <a:extLst>
              <a:ext uri="{FF2B5EF4-FFF2-40B4-BE49-F238E27FC236}">
                <a16:creationId xmlns:a16="http://schemas.microsoft.com/office/drawing/2014/main" id="{F5BD99C1-12FA-2BF9-89AB-7E5C0C79ECA4}"/>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41E86A26-9778-6BA3-E583-9DD6762AC14D}"/>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D8506-39D1-C256-9EAE-D04FE5A7E71F}"/>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3" name="Footer Placeholder 2">
            <a:extLst>
              <a:ext uri="{FF2B5EF4-FFF2-40B4-BE49-F238E27FC236}">
                <a16:creationId xmlns:a16="http://schemas.microsoft.com/office/drawing/2014/main" id="{AEF4DF52-5971-ED3F-86FD-BC73642E99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410F61-A42D-13C2-82F1-14CC061CE5EA}"/>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8696624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2474-7827-4AA7-8543-313AFFFCE6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CAB32-7AF9-422A-BD15-425AA21C7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A85C4-B782-4349-BCFC-507DF5D72C57}"/>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89AA7606-02B4-403A-8BDA-715331403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6E237-C738-4D3B-9D2D-4111E1EB48D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18667826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B4A-D327-4FE1-8977-B138479E7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0BE4B-F1BF-45E2-A507-F00DEFF6F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684BC-B810-4842-B605-D70E83CF1E3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39346BB1-A0E4-42D4-9D80-8F57C02ED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5D233-DEA4-4CEC-97E3-C95E01A7C93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8960659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DF7F-094B-4CBF-9494-06B46DC603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7A320C-01AF-40C8-8632-A5CD3EDC6D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173FA-759F-4D48-BD6E-7D5CA38BD7E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FB971149-58FF-413F-AEE7-2614A6022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1C76F-55E4-4F56-918A-009082CA559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27763850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F549-7CEB-442B-8128-23735E8E2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B38D0-8126-4F9D-84BD-24B861D610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5ADCB4-7BF5-405D-AC75-6D47D439F3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2926E-DC10-46DB-A0D9-4F112A73E437}"/>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3483C627-0009-44D1-8CB7-0B9ED37DA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D3FE-C26C-4C53-A88C-30089C4B49D9}"/>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3553165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093F-35B6-4F6D-BCE0-378C44F0B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407DC-4225-4A48-B071-AE360819FE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38301-8A30-496E-BB57-18DFDC63EF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7B109D-74D6-46E3-9CE7-416D293A78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1D085-048B-45DA-918B-1E107C6049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172879-E409-45D0-B1F3-F1047A05D506}"/>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8" name="Footer Placeholder 7">
            <a:extLst>
              <a:ext uri="{FF2B5EF4-FFF2-40B4-BE49-F238E27FC236}">
                <a16:creationId xmlns:a16="http://schemas.microsoft.com/office/drawing/2014/main" id="{791CC37F-3BF6-4F27-9B98-B440B34FA7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C0411-27F8-4C83-A18B-66A038EC9D4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5632102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2E26-90B9-4963-8145-A08A0EB744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EE9B14-06AC-4529-8D7B-E2AE228B3D9F}"/>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4" name="Footer Placeholder 3">
            <a:extLst>
              <a:ext uri="{FF2B5EF4-FFF2-40B4-BE49-F238E27FC236}">
                <a16:creationId xmlns:a16="http://schemas.microsoft.com/office/drawing/2014/main" id="{517D4753-946A-49F1-867C-98862EB42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EC731-2023-4501-BBA9-D804953436D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9525444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3872B-38AE-4C44-8C4F-AFD39D056FCA}"/>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3" name="Footer Placeholder 2">
            <a:extLst>
              <a:ext uri="{FF2B5EF4-FFF2-40B4-BE49-F238E27FC236}">
                <a16:creationId xmlns:a16="http://schemas.microsoft.com/office/drawing/2014/main" id="{DED3C910-9E14-4AF0-82CD-7A6B3709C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6CBB60-95C8-4F4A-A800-42CB97685678}"/>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7393369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BA95-21DE-4112-97FF-0234E8FD4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9384EE-41C1-4F0A-BD98-C794AC014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4C68F-8D8C-44B1-9312-3DC790B26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33504-2832-4981-9D0C-0DA88E743F9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5208B042-3B92-4D4D-AE25-B11892621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F05B2-E570-407B-9FE3-9C5BDEE1326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40010298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BD9-6F83-4606-A070-24719F3BA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993317-FBF9-4211-B9A9-C8CB3C1EA3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1A8EBA-61F3-4A58-8D9B-75D2F6A24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2FFF7-2D2A-49A3-B853-907288858810}"/>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E1E1D507-201B-4183-AB77-1C5E071D2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26F11-AD99-4B66-9D96-A942599C8FC6}"/>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194165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100C-0DA9-BD05-1672-010F70C310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ED67D7-D1CB-AAAC-D29B-4AC54A5E2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F324AA-77B3-B50C-381D-C2C89E422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93D48-BA09-7FF9-1CC9-E04D3E97DFEE}"/>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6" name="Footer Placeholder 5">
            <a:extLst>
              <a:ext uri="{FF2B5EF4-FFF2-40B4-BE49-F238E27FC236}">
                <a16:creationId xmlns:a16="http://schemas.microsoft.com/office/drawing/2014/main" id="{641C8C01-0612-9463-4E8D-D65389B9C3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624EF-D718-EA0B-FEED-385482D14F88}"/>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39338884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5E2B-F8F0-4DC8-89CB-B652D8BE58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886C5-3489-4FFA-965F-4633AE260E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86E55-9C66-4B18-AED6-94E05C4E1022}"/>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22D2C2EB-1454-438F-8942-3847D34FA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CB1E6-1199-444E-9E5B-D4F55ECCA254}"/>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25795055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E77AE-42D5-4866-8E34-7CB58033A1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7F2A73-A38F-4E14-9B60-BB3AB52C88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41F71-DB4A-445E-ADDE-8846E50F9B2E}"/>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15F83B8A-4320-4BE2-A500-9E91A8933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953EF-B6CE-4745-9A8E-AD711645BC01}"/>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146312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2474-7827-4AA7-8543-313AFFFCE6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CAB32-7AF9-422A-BD15-425AA21C7B0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A85C4-B782-4349-BCFC-507DF5D72C57}"/>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89AA7606-02B4-403A-8BDA-715331403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6E237-C738-4D3B-9D2D-4111E1EB48D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167126813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B4A-D327-4FE1-8977-B138479E7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0BE4B-F1BF-45E2-A507-F00DEFF6F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684BC-B810-4842-B605-D70E83CF1E3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39346BB1-A0E4-42D4-9D80-8F57C02ED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5D233-DEA4-4CEC-97E3-C95E01A7C93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613510854"/>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DF7F-094B-4CBF-9494-06B46DC603F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7A320C-01AF-40C8-8632-A5CD3EDC6D89}"/>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173FA-759F-4D48-BD6E-7D5CA38BD7E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FB971149-58FF-413F-AEE7-2614A6022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1C76F-55E4-4F56-918A-009082CA559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232338996"/>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F549-7CEB-442B-8128-23735E8E2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B38D0-8126-4F9D-84BD-24B861D61010}"/>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5ADCB4-7BF5-405D-AC75-6D47D439F343}"/>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2926E-DC10-46DB-A0D9-4F112A73E437}"/>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3483C627-0009-44D1-8CB7-0B9ED37DA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D3FE-C26C-4C53-A88C-30089C4B49D9}"/>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503546853"/>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093F-35B6-4F6D-BCE0-378C44F0B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407DC-4225-4A48-B071-AE360819FE1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38301-8A30-496E-BB57-18DFDC63EF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7B109D-74D6-46E3-9CE7-416D293A789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1D085-048B-45DA-918B-1E107C60498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172879-E409-45D0-B1F3-F1047A05D506}"/>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8" name="Footer Placeholder 7">
            <a:extLst>
              <a:ext uri="{FF2B5EF4-FFF2-40B4-BE49-F238E27FC236}">
                <a16:creationId xmlns:a16="http://schemas.microsoft.com/office/drawing/2014/main" id="{791CC37F-3BF6-4F27-9B98-B440B34FA7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C0411-27F8-4C83-A18B-66A038EC9D4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086517510"/>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2E26-90B9-4963-8145-A08A0EB744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EE9B14-06AC-4529-8D7B-E2AE228B3D9F}"/>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4" name="Footer Placeholder 3">
            <a:extLst>
              <a:ext uri="{FF2B5EF4-FFF2-40B4-BE49-F238E27FC236}">
                <a16:creationId xmlns:a16="http://schemas.microsoft.com/office/drawing/2014/main" id="{517D4753-946A-49F1-867C-98862EB42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EC731-2023-4501-BBA9-D804953436D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89086248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3872B-38AE-4C44-8C4F-AFD39D056FCA}"/>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3" name="Footer Placeholder 2">
            <a:extLst>
              <a:ext uri="{FF2B5EF4-FFF2-40B4-BE49-F238E27FC236}">
                <a16:creationId xmlns:a16="http://schemas.microsoft.com/office/drawing/2014/main" id="{DED3C910-9E14-4AF0-82CD-7A6B3709C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6CBB60-95C8-4F4A-A800-42CB97685678}"/>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53616724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BA95-21DE-4112-97FF-0234E8FD4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9384EE-41C1-4F0A-BD98-C794AC01411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4C68F-8D8C-44B1-9312-3DC790B267F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33504-2832-4981-9D0C-0DA88E743F94}"/>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5208B042-3B92-4D4D-AE25-B11892621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F05B2-E570-407B-9FE3-9C5BDEE1326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4658436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C457-65A0-DC1A-C678-F8A843FBB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F29BD2-33B7-57C7-F42C-C06B7393B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2FEFD3-5AA1-5E66-5C22-9B6B532FE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B88DB-C175-F221-E004-999ACF930853}"/>
              </a:ext>
            </a:extLst>
          </p:cNvPr>
          <p:cNvSpPr>
            <a:spLocks noGrp="1"/>
          </p:cNvSpPr>
          <p:nvPr>
            <p:ph type="dt" sz="half" idx="10"/>
          </p:nvPr>
        </p:nvSpPr>
        <p:spPr/>
        <p:txBody>
          <a:bodyPr/>
          <a:lstStyle/>
          <a:p>
            <a:fld id="{B16548B4-78E3-40AA-9C59-00103DC148A8}" type="datetimeFigureOut">
              <a:rPr lang="en-US" smtClean="0"/>
              <a:t>11/17/2023</a:t>
            </a:fld>
            <a:endParaRPr lang="en-US"/>
          </a:p>
        </p:txBody>
      </p:sp>
      <p:sp>
        <p:nvSpPr>
          <p:cNvPr id="6" name="Footer Placeholder 5">
            <a:extLst>
              <a:ext uri="{FF2B5EF4-FFF2-40B4-BE49-F238E27FC236}">
                <a16:creationId xmlns:a16="http://schemas.microsoft.com/office/drawing/2014/main" id="{CFAA7953-237E-8659-98B6-D7B3DECB6E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3D3A2-2E3C-0A71-BE96-D11C9D69A1D1}"/>
              </a:ext>
            </a:extLst>
          </p:cNvPr>
          <p:cNvSpPr>
            <a:spLocks noGrp="1"/>
          </p:cNvSpPr>
          <p:nvPr>
            <p:ph type="sldNum" sz="quarter" idx="12"/>
          </p:nvPr>
        </p:nvSpPr>
        <p:spPr/>
        <p:txBody>
          <a:bodyPr/>
          <a:lstStyle/>
          <a:p>
            <a:fld id="{932670C6-2F5B-4482-A47F-E512EFE144B7}" type="slidenum">
              <a:rPr lang="en-US" smtClean="0"/>
              <a:t>‹#›</a:t>
            </a:fld>
            <a:endParaRPr lang="en-US"/>
          </a:p>
        </p:txBody>
      </p:sp>
    </p:spTree>
    <p:extLst>
      <p:ext uri="{BB962C8B-B14F-4D97-AF65-F5344CB8AC3E}">
        <p14:creationId xmlns:p14="http://schemas.microsoft.com/office/powerpoint/2010/main" val="15142441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BD9-6F83-4606-A070-24719F3BA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993317-FBF9-4211-B9A9-C8CB3C1EA3E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F1A8EBA-61F3-4A58-8D9B-75D2F6A243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2FFF7-2D2A-49A3-B853-907288858810}"/>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6" name="Footer Placeholder 5">
            <a:extLst>
              <a:ext uri="{FF2B5EF4-FFF2-40B4-BE49-F238E27FC236}">
                <a16:creationId xmlns:a16="http://schemas.microsoft.com/office/drawing/2014/main" id="{E1E1D507-201B-4183-AB77-1C5E071D2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26F11-AD99-4B66-9D96-A942599C8FC6}"/>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36853838"/>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5E2B-F8F0-4DC8-89CB-B652D8BE58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886C5-3489-4FFA-965F-4633AE260E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86E55-9C66-4B18-AED6-94E05C4E1022}"/>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22D2C2EB-1454-438F-8942-3847D34FA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CB1E6-1199-444E-9E5B-D4F55ECCA254}"/>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815827958"/>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E77AE-42D5-4866-8E34-7CB58033A10E}"/>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7F2A73-A38F-4E14-9B60-BB3AB52C8882}"/>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41F71-DB4A-445E-ADDE-8846E50F9B2E}"/>
              </a:ext>
            </a:extLst>
          </p:cNvPr>
          <p:cNvSpPr>
            <a:spLocks noGrp="1"/>
          </p:cNvSpPr>
          <p:nvPr>
            <p:ph type="dt" sz="half" idx="10"/>
          </p:nvPr>
        </p:nvSpPr>
        <p:spPr/>
        <p:txBody>
          <a:body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15F83B8A-4320-4BE2-A500-9E91A8933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953EF-B6CE-4745-9A8E-AD711645BC01}"/>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182582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theme" Target="../theme/theme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4.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5.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3B700A-352E-B0C3-FB64-AF178A604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8B6DE-646E-CA7A-BDC0-1E4D177978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8849C-837B-D987-04F8-ECC0552CA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6548B4-78E3-40AA-9C59-00103DC148A8}" type="datetimeFigureOut">
              <a:rPr lang="en-US" smtClean="0"/>
              <a:t>11/17/2023</a:t>
            </a:fld>
            <a:endParaRPr lang="en-US"/>
          </a:p>
        </p:txBody>
      </p:sp>
      <p:sp>
        <p:nvSpPr>
          <p:cNvPr id="5" name="Footer Placeholder 4">
            <a:extLst>
              <a:ext uri="{FF2B5EF4-FFF2-40B4-BE49-F238E27FC236}">
                <a16:creationId xmlns:a16="http://schemas.microsoft.com/office/drawing/2014/main" id="{9C0383C3-E25E-6373-CAD3-2581817E14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78E209-AA1F-49A4-F591-5B3D7FE0F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2670C6-2F5B-4482-A47F-E512EFE144B7}" type="slidenum">
              <a:rPr lang="en-US" smtClean="0"/>
              <a:t>‹#›</a:t>
            </a:fld>
            <a:endParaRPr lang="en-US"/>
          </a:p>
        </p:txBody>
      </p:sp>
    </p:spTree>
    <p:extLst>
      <p:ext uri="{BB962C8B-B14F-4D97-AF65-F5344CB8AC3E}">
        <p14:creationId xmlns:p14="http://schemas.microsoft.com/office/powerpoint/2010/main" val="84005898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88" r:id="rId10"/>
    <p:sldLayoutId id="214748388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96730664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86" r:id="rId5"/>
    <p:sldLayoutId id="2147483887" r:id="rId6"/>
    <p:sldLayoutId id="2147483862" r:id="rId7"/>
    <p:sldLayoutId id="2147483863" r:id="rId8"/>
    <p:sldLayoutId id="2147483864" r:id="rId9"/>
    <p:sldLayoutId id="2147483865" r:id="rId10"/>
    <p:sldLayoutId id="2147483866" r:id="rId11"/>
    <p:sldLayoutId id="2147483877" r:id="rId12"/>
    <p:sldLayoutId id="2147483878" r:id="rId13"/>
    <p:sldLayoutId id="2147483879" r:id="rId14"/>
    <p:sldLayoutId id="2147483880" r:id="rId15"/>
    <p:sldLayoutId id="2147483890" r:id="rId16"/>
    <p:sldLayoutId id="2147483891" r:id="rId17"/>
    <p:sldLayoutId id="2147483892" r:id="rId18"/>
    <p:sldLayoutId id="2147483893" r:id="rId19"/>
    <p:sldLayoutId id="2147483898" r:id="rId20"/>
    <p:sldLayoutId id="2147483894" r:id="rId21"/>
    <p:sldLayoutId id="2147483854" r:id="rId22"/>
    <p:sldLayoutId id="2147483895" r:id="rId23"/>
    <p:sldLayoutId id="2147483881" r:id="rId24"/>
    <p:sldLayoutId id="2147483882" r:id="rId25"/>
    <p:sldLayoutId id="2147483883" r:id="rId26"/>
    <p:sldLayoutId id="2147483884" r:id="rId27"/>
    <p:sldLayoutId id="2147483885" r:id="rId28"/>
    <p:sldLayoutId id="2147483896" r:id="rId29"/>
    <p:sldLayoutId id="2147483897" r:id="rId30"/>
  </p:sldLayoutIdLst>
  <p:transition>
    <p:fade/>
  </p:transition>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70" algn="ctr" rtl="0" fontAlgn="base">
        <a:spcBef>
          <a:spcPct val="0"/>
        </a:spcBef>
        <a:spcAft>
          <a:spcPct val="0"/>
        </a:spcAft>
        <a:defRPr sz="5867">
          <a:solidFill>
            <a:schemeClr val="tx1"/>
          </a:solidFill>
          <a:latin typeface="Myriad Web Pro" panose="020B0503030403020204" pitchFamily="34" charset="0"/>
        </a:defRPr>
      </a:lvl6pPr>
      <a:lvl7pPr marL="1219140" algn="ctr" rtl="0" fontAlgn="base">
        <a:spcBef>
          <a:spcPct val="0"/>
        </a:spcBef>
        <a:spcAft>
          <a:spcPct val="0"/>
        </a:spcAft>
        <a:defRPr sz="5867">
          <a:solidFill>
            <a:schemeClr val="tx1"/>
          </a:solidFill>
          <a:latin typeface="Myriad Web Pro" panose="020B0503030403020204" pitchFamily="34" charset="0"/>
        </a:defRPr>
      </a:lvl7pPr>
      <a:lvl8pPr marL="1828709" algn="ctr" rtl="0" fontAlgn="base">
        <a:spcBef>
          <a:spcPct val="0"/>
        </a:spcBef>
        <a:spcAft>
          <a:spcPct val="0"/>
        </a:spcAft>
        <a:defRPr sz="5867">
          <a:solidFill>
            <a:schemeClr val="tx1"/>
          </a:solidFill>
          <a:latin typeface="Myriad Web Pro" panose="020B0503030403020204" pitchFamily="34" charset="0"/>
        </a:defRPr>
      </a:lvl8pPr>
      <a:lvl9pPr marL="2438278" algn="ctr" rtl="0" fontAlgn="base">
        <a:spcBef>
          <a:spcPct val="0"/>
        </a:spcBef>
        <a:spcAft>
          <a:spcPct val="0"/>
        </a:spcAft>
        <a:defRPr sz="5867">
          <a:solidFill>
            <a:schemeClr val="tx1"/>
          </a:solidFill>
          <a:latin typeface="Myriad Web Pro" panose="020B0503030403020204" pitchFamily="34" charset="0"/>
        </a:defRPr>
      </a:lvl9pPr>
    </p:titleStyle>
    <p:bodyStyle>
      <a:lvl1pPr marL="457178" indent="-457178"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50" indent="-380981"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25" indent="-304784"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493"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062"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855" r:id="rId13"/>
    <p:sldLayoutId id="2147483856" r:id="rId14"/>
    <p:sldLayoutId id="2147483907" r:id="rId15"/>
    <p:sldLayoutId id="2147483908" r:id="rId16"/>
    <p:sldLayoutId id="2147483810" r:id="rId17"/>
    <p:sldLayoutId id="2147483825" r:id="rId18"/>
    <p:sldLayoutId id="2147483827" r:id="rId19"/>
    <p:sldLayoutId id="2147483824" r:id="rId20"/>
    <p:sldLayoutId id="2147483811" r:id="rId21"/>
    <p:sldLayoutId id="2147483815" r:id="rId22"/>
    <p:sldLayoutId id="2147483823" r:id="rId23"/>
    <p:sldLayoutId id="2147483822" r:id="rId24"/>
    <p:sldLayoutId id="2147483826" r:id="rId25"/>
  </p:sldLayoutIdLst>
  <p:transition>
    <p:fade/>
  </p:transition>
  <p:hf hdr="0" ftr="0" dt="0"/>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85" algn="ctr" rtl="0" fontAlgn="base">
        <a:spcBef>
          <a:spcPct val="0"/>
        </a:spcBef>
        <a:spcAft>
          <a:spcPct val="0"/>
        </a:spcAft>
        <a:defRPr sz="5867">
          <a:solidFill>
            <a:schemeClr val="tx1"/>
          </a:solidFill>
          <a:latin typeface="Myriad Web Pro" panose="020B0503030403020204" pitchFamily="34" charset="0"/>
        </a:defRPr>
      </a:lvl6pPr>
      <a:lvl7pPr marL="1219170" algn="ctr" rtl="0" fontAlgn="base">
        <a:spcBef>
          <a:spcPct val="0"/>
        </a:spcBef>
        <a:spcAft>
          <a:spcPct val="0"/>
        </a:spcAft>
        <a:defRPr sz="5867">
          <a:solidFill>
            <a:schemeClr val="tx1"/>
          </a:solidFill>
          <a:latin typeface="Myriad Web Pro" panose="020B0503030403020204" pitchFamily="34" charset="0"/>
        </a:defRPr>
      </a:lvl7pPr>
      <a:lvl8pPr marL="1828754" algn="ctr" rtl="0" fontAlgn="base">
        <a:spcBef>
          <a:spcPct val="0"/>
        </a:spcBef>
        <a:spcAft>
          <a:spcPct val="0"/>
        </a:spcAft>
        <a:defRPr sz="5867">
          <a:solidFill>
            <a:schemeClr val="tx1"/>
          </a:solidFill>
          <a:latin typeface="Myriad Web Pro" panose="020B0503030403020204" pitchFamily="34" charset="0"/>
        </a:defRPr>
      </a:lvl8pPr>
      <a:lvl9pPr marL="2438339" algn="ctr" rtl="0" fontAlgn="base">
        <a:spcBef>
          <a:spcPct val="0"/>
        </a:spcBef>
        <a:spcAft>
          <a:spcPct val="0"/>
        </a:spcAft>
        <a:defRPr sz="5867">
          <a:solidFill>
            <a:schemeClr val="tx1"/>
          </a:solidFill>
          <a:latin typeface="Myriad Web Pro" panose="020B0503030403020204"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D4C9-D022-4473-882B-63FA5DE3F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3F944-D27F-4BE5-A4B7-17E7D762CD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235EF-3A6B-45AE-8CE3-2F2D42EE4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32F4BAA7-8DB0-410D-9E90-1F95A3F14C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6D76CF-74C0-444A-BE6D-B6C696402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38C8D-4465-457C-9714-7FFAF4550ACB}" type="slidenum">
              <a:rPr lang="en-US" smtClean="0"/>
              <a:t>‹#›</a:t>
            </a:fld>
            <a:endParaRPr lang="en-US"/>
          </a:p>
        </p:txBody>
      </p:sp>
    </p:spTree>
    <p:extLst>
      <p:ext uri="{BB962C8B-B14F-4D97-AF65-F5344CB8AC3E}">
        <p14:creationId xmlns:p14="http://schemas.microsoft.com/office/powerpoint/2010/main" val="1189977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D4C9-D022-4473-882B-63FA5DE3F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3F944-D27F-4BE5-A4B7-17E7D762CD8C}"/>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235EF-3A6B-45AE-8CE3-2F2D42EE46B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F22F4-443C-49A0-BC0B-4DE5036C73DD}" type="datetimeFigureOut">
              <a:rPr lang="en-US" smtClean="0"/>
              <a:t>11/17/2023</a:t>
            </a:fld>
            <a:endParaRPr lang="en-US"/>
          </a:p>
        </p:txBody>
      </p:sp>
      <p:sp>
        <p:nvSpPr>
          <p:cNvPr id="5" name="Footer Placeholder 4">
            <a:extLst>
              <a:ext uri="{FF2B5EF4-FFF2-40B4-BE49-F238E27FC236}">
                <a16:creationId xmlns:a16="http://schemas.microsoft.com/office/drawing/2014/main" id="{32F4BAA7-8DB0-410D-9E90-1F95A3F14C3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6D76CF-74C0-444A-BE6D-B6C6964020B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38C8D-4465-457C-9714-7FFAF4550ACB}" type="slidenum">
              <a:rPr lang="en-US" smtClean="0"/>
              <a:t>‹#›</a:t>
            </a:fld>
            <a:endParaRPr lang="en-US"/>
          </a:p>
        </p:txBody>
      </p:sp>
    </p:spTree>
    <p:extLst>
      <p:ext uri="{BB962C8B-B14F-4D97-AF65-F5344CB8AC3E}">
        <p14:creationId xmlns:p14="http://schemas.microsoft.com/office/powerpoint/2010/main" val="245406830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F7_DA945B9F.xm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www.fema.gov/sites/default/files/documents/fema_nuc-detonation-planning-guide.pdf"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6.xml"/><Relationship Id="rId4" Type="http://schemas.openxmlformats.org/officeDocument/2006/relationships/hyperlink" Target="https://www.fema.gov/emergency-managers/practitioners/integrated-public-alert-warning-syste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7.xml"/><Relationship Id="rId1" Type="http://schemas.openxmlformats.org/officeDocument/2006/relationships/video" Target="https://www.youtube.com/embed/ux8trcUoCC8?feature=oembed" TargetMode="External"/><Relationship Id="rId5" Type="http://schemas.openxmlformats.org/officeDocument/2006/relationships/hyperlink" Target="https://www.youtube.com/watch?v=ux8trcUoCC8" TargetMode="Externa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7.xml"/><Relationship Id="rId5" Type="http://schemas.openxmlformats.org/officeDocument/2006/relationships/hyperlink" Target="https://www.cdc.gov/nceh/radiation/emergencies/publichealthtoolkit.htm" TargetMode="Externa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7.xml"/><Relationship Id="rId4" Type="http://schemas.openxmlformats.org/officeDocument/2006/relationships/hyperlink" Target="https://www.cdc.gov/nceh/radiation/emergencies/radiationhazardscale.ht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cdc.gov/nceh/radiation/emergencies/resourcelibrary/infographics.htm" TargetMode="External"/><Relationship Id="rId2" Type="http://schemas.openxmlformats.org/officeDocument/2006/relationships/notesSlide" Target="../notesSlides/notesSlide20.xml"/><Relationship Id="rId1" Type="http://schemas.openxmlformats.org/officeDocument/2006/relationships/slideLayout" Target="../slideLayouts/slideLayout67.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67.xml"/><Relationship Id="rId4" Type="http://schemas.openxmlformats.org/officeDocument/2006/relationships/hyperlink" Target="https://emergency.cdc.gov/cerc/"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fema.gov/sites/default/files/documents/fema_improvised-nuclear-device_communicating-aftermath_june-2013.pdf" TargetMode="External"/><Relationship Id="rId2" Type="http://schemas.openxmlformats.org/officeDocument/2006/relationships/notesSlide" Target="../notesSlides/notesSlide22.xml"/><Relationship Id="rId1" Type="http://schemas.openxmlformats.org/officeDocument/2006/relationships/slideLayout" Target="../slideLayouts/slideLayout6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s://www.cdc.gov/nceh/radiation/emergencies/pdf/20_316861-a_radiationresponse-508.pdf"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67.xml"/><Relationship Id="rId5" Type="http://schemas.openxmlformats.org/officeDocument/2006/relationships/image" Target="../media/image23.png"/><Relationship Id="rId4" Type="http://schemas.openxmlformats.org/officeDocument/2006/relationships/hyperlink" Target="https://www.cdc.gov/niosh/erhms/default.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hyperlink" Target="https://www.nnss.gov/docs/docs_FRMAC/Health%20and%20Safety%20Manual%202012.pdf" TargetMode="External"/><Relationship Id="rId2" Type="http://schemas.openxmlformats.org/officeDocument/2006/relationships/notesSlide" Target="../notesSlides/notesSlide39.xml"/><Relationship Id="rId1" Type="http://schemas.openxmlformats.org/officeDocument/2006/relationships/slideLayout" Target="../slideLayouts/slideLayout67.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hyperlink" Target="https://www.dhs.gov/publication/ind-health-and-safety-planning-guide" TargetMode="External"/><Relationship Id="rId2" Type="http://schemas.openxmlformats.org/officeDocument/2006/relationships/notesSlide" Target="../notesSlides/notesSlide40.xml"/><Relationship Id="rId1" Type="http://schemas.openxmlformats.org/officeDocument/2006/relationships/slideLayout" Target="../slideLayouts/slideLayout67.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hyperlink" Target="https://www.dhs.gov/sites/default/files/publications/Quick%20Reference%20Guide%20Final.pdf" TargetMode="External"/><Relationship Id="rId2" Type="http://schemas.openxmlformats.org/officeDocument/2006/relationships/notesSlide" Target="../notesSlides/notesSlide41.xml"/><Relationship Id="rId1" Type="http://schemas.openxmlformats.org/officeDocument/2006/relationships/slideLayout" Target="../slideLayouts/slideLayout67.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67.xml"/><Relationship Id="rId4" Type="http://schemas.openxmlformats.org/officeDocument/2006/relationships/hyperlink" Target="https://www.cdc.gov/niosh/docs/2008-132/default.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ncrponline.org/shop/reports/report-no-171-uncertainties-in-the-estimation-of-radiation-risks-and-probability-of-disease-causation/" TargetMode="External"/><Relationship Id="rId2" Type="http://schemas.openxmlformats.org/officeDocument/2006/relationships/notesSlide" Target="../notesSlides/notesSlide43.xml"/><Relationship Id="rId1" Type="http://schemas.openxmlformats.org/officeDocument/2006/relationships/slideLayout" Target="../slideLayouts/slideLayout67.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3" Type="http://schemas.openxmlformats.org/officeDocument/2006/relationships/hyperlink" Target="https://www.epa.gov/sites/default/files/2017-01/documents/epa_pag_manual_final_revisions_01-11-2017_cover_disclaimer_8.pdf" TargetMode="External"/><Relationship Id="rId2" Type="http://schemas.openxmlformats.org/officeDocument/2006/relationships/notesSlide" Target="../notesSlides/notesSlide54.xml"/><Relationship Id="rId1" Type="http://schemas.openxmlformats.org/officeDocument/2006/relationships/slideLayout" Target="../slideLayouts/slideLayout67.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hyperlink" Target="https://www.cdc.gov/other/accessibility.html" TargetMode="External"/><Relationship Id="rId2" Type="http://schemas.openxmlformats.org/officeDocument/2006/relationships/notesSlide" Target="../notesSlides/notesSlide56.xml"/><Relationship Id="rId1" Type="http://schemas.openxmlformats.org/officeDocument/2006/relationships/slideLayout" Target="../slideLayouts/slideLayout54.xml"/><Relationship Id="rId4" Type="http://schemas.openxmlformats.org/officeDocument/2006/relationships/hyperlink" Target="https://www.cdc.gov/other/disclaimer.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hyperlink" Target="https://www.fema.gov/sites/default/files/documents/fema_nuc-detonation-planning-guide.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Public Health Decision Making in a Radiation Emergency	</a:t>
            </a:r>
          </a:p>
        </p:txBody>
      </p:sp>
      <p:sp>
        <p:nvSpPr>
          <p:cNvPr id="4" name="Subtitle 3"/>
          <p:cNvSpPr>
            <a:spLocks noGrp="1"/>
          </p:cNvSpPr>
          <p:nvPr>
            <p:ph type="subTitle" idx="1"/>
          </p:nvPr>
        </p:nvSpPr>
        <p:spPr/>
        <p:txBody>
          <a:bodyPr>
            <a:normAutofit lnSpcReduction="10000"/>
          </a:bodyPr>
          <a:lstStyle/>
          <a:p>
            <a:r>
              <a:rPr lang="en-US"/>
              <a:t>Early Phase Response: 0-36 hours  </a:t>
            </a:r>
          </a:p>
          <a:p>
            <a:endParaRPr lang="en-US"/>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65728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Where would  shelter-in-place be recommended?</a:t>
            </a:r>
            <a:endParaRPr lang="en-US" sz="3700">
              <a:latin typeface="Calibri"/>
              <a:ea typeface="Calibri"/>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Autofit/>
          </a:bodyPr>
          <a:lstStyle/>
          <a:p>
            <a:pPr marL="457200" indent="-457200"/>
            <a:r>
              <a:rPr lang="en-US" sz="2800" dirty="0">
                <a:latin typeface="Calibri"/>
                <a:ea typeface="Calibri"/>
                <a:cs typeface="Calibri"/>
              </a:rPr>
              <a:t>Initial shelter-in-place order should include:</a:t>
            </a:r>
          </a:p>
          <a:p>
            <a:pPr marL="989965" lvl="1" indent="-380365"/>
            <a:r>
              <a:rPr lang="en-US" sz="2800" dirty="0">
                <a:latin typeface="Calibri"/>
                <a:cs typeface="Calibri"/>
              </a:rPr>
              <a:t>Light damage zone</a:t>
            </a:r>
            <a:endParaRPr lang="en-US" sz="2800">
              <a:latin typeface="Calibri"/>
              <a:ea typeface="Calibri"/>
              <a:cs typeface="Calibri"/>
            </a:endParaRPr>
          </a:p>
          <a:p>
            <a:pPr marL="989965" lvl="1" indent="-380365"/>
            <a:r>
              <a:rPr lang="en-US" sz="2800" dirty="0">
                <a:latin typeface="Calibri"/>
                <a:cs typeface="Calibri"/>
              </a:rPr>
              <a:t>Moderate damage zone</a:t>
            </a:r>
            <a:endParaRPr lang="en-US" sz="2800">
              <a:latin typeface="Calibri"/>
              <a:ea typeface="Calibri"/>
              <a:cs typeface="Calibri"/>
            </a:endParaRPr>
          </a:p>
          <a:p>
            <a:pPr marL="989965" lvl="1" indent="-380365"/>
            <a:r>
              <a:rPr lang="en-US" sz="2800" dirty="0">
                <a:latin typeface="Calibri"/>
                <a:cs typeface="Calibri"/>
              </a:rPr>
              <a:t>Hot Zone</a:t>
            </a:r>
            <a:endParaRPr lang="en-US" sz="2800">
              <a:latin typeface="Calibri"/>
              <a:ea typeface="Calibri"/>
              <a:cs typeface="Calibri"/>
            </a:endParaRPr>
          </a:p>
          <a:p>
            <a:pPr marL="989965" lvl="1" indent="-380365"/>
            <a:r>
              <a:rPr lang="en-US" sz="2800" dirty="0">
                <a:latin typeface="Calibri"/>
                <a:cs typeface="Calibri"/>
              </a:rPr>
              <a:t>Dangerous radiation zone </a:t>
            </a:r>
            <a:endParaRPr lang="en-US" sz="2800">
              <a:ea typeface="Calibri" panose="020F0502020204030204" pitchFamily="34" charset="0"/>
              <a:cs typeface="Calibri" panose="020F0502020204030204" pitchFamily="34" charset="0"/>
            </a:endParaRPr>
          </a:p>
          <a:p>
            <a:pPr marL="456565" indent="-456565">
              <a:buFont typeface="Wingdings" panose="020B0604020202020204" pitchFamily="34" charset="0"/>
            </a:pPr>
            <a:endParaRPr lang="en-US" sz="2400">
              <a:latin typeface="Calibri"/>
              <a:ea typeface="Calibri"/>
              <a:cs typeface="Calibri"/>
            </a:endParaRPr>
          </a:p>
          <a:p>
            <a:pPr marL="989965" lvl="1" indent="-380365"/>
            <a:endParaRPr lang="en-US" sz="2650">
              <a:latin typeface="Calibri"/>
              <a:cs typeface="Calibri"/>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4" name="Slide Number Placeholder 2">
            <a:extLst>
              <a:ext uri="{FF2B5EF4-FFF2-40B4-BE49-F238E27FC236}">
                <a16:creationId xmlns:a16="http://schemas.microsoft.com/office/drawing/2014/main" id="{3AD6395B-EA48-0A13-7C58-A472AE35BF82}"/>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10</a:t>
            </a:fld>
            <a:endParaRPr lang="en-US" sz="1200">
              <a:latin typeface="Calibri" panose="020F0502020204030204" pitchFamily="34" charset="0"/>
              <a:cs typeface="Calibri" panose="020F0502020204030204" pitchFamily="34" charset="0"/>
            </a:endParaRPr>
          </a:p>
        </p:txBody>
      </p:sp>
      <p:sp>
        <p:nvSpPr>
          <p:cNvPr id="6" name="TextBox 1">
            <a:extLst>
              <a:ext uri="{FF2B5EF4-FFF2-40B4-BE49-F238E27FC236}">
                <a16:creationId xmlns:a16="http://schemas.microsoft.com/office/drawing/2014/main" id="{809FAB66-F09B-3DFC-07FE-149769B6C43A}"/>
              </a:ext>
            </a:extLst>
          </p:cNvPr>
          <p:cNvSpPr txBox="1"/>
          <p:nvPr/>
        </p:nvSpPr>
        <p:spPr>
          <a:xfrm>
            <a:off x="7062224" y="3089640"/>
            <a:ext cx="3931920" cy="2752869"/>
          </a:xfrm>
          <a:prstGeom prst="rect">
            <a:avLst/>
          </a:prstGeom>
          <a:solidFill>
            <a:schemeClr val="tx1">
              <a:lumMod val="20000"/>
              <a:lumOff val="80000"/>
            </a:schemeClr>
          </a:solidFill>
          <a:ln>
            <a:solidFill>
              <a:srgbClr val="993B25"/>
            </a:solidFill>
          </a:ln>
        </p:spPr>
        <p:txBody>
          <a:bodyPr rot="0" spcFirstLastPara="0" vert="horz" wrap="square" lIns="121920" tIns="60960" rIns="121920" bIns="60960" numCol="1" spcCol="0" rtlCol="0" fromWordArt="0" anchor="t" anchorCtr="0" forceAA="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a:lstStyle>
          <a:p>
            <a:pPr>
              <a:spcBef>
                <a:spcPct val="30000"/>
              </a:spcBef>
            </a:pPr>
            <a:r>
              <a:rPr lang="en-US" sz="2100" b="1" dirty="0">
                <a:solidFill>
                  <a:srgbClr val="C00000"/>
                </a:solidFill>
                <a:latin typeface="Calibri"/>
                <a:cs typeface="Calibri"/>
              </a:rPr>
              <a:t>When in doubt, go big…</a:t>
            </a:r>
          </a:p>
          <a:p>
            <a:pPr marL="227965" indent="-227965">
              <a:spcBef>
                <a:spcPct val="30000"/>
              </a:spcBef>
              <a:buFont typeface="Arial,Sans-Serif"/>
              <a:buChar char="•"/>
            </a:pPr>
            <a:r>
              <a:rPr lang="en-US" sz="2100" dirty="0">
                <a:solidFill>
                  <a:srgbClr val="000000"/>
                </a:solidFill>
                <a:latin typeface="Calibri"/>
                <a:cs typeface="Calibri"/>
              </a:rPr>
              <a:t>Information will be limited during the initial minutes/hours.</a:t>
            </a:r>
          </a:p>
          <a:p>
            <a:pPr marL="227965" indent="-227965">
              <a:spcBef>
                <a:spcPct val="30000"/>
              </a:spcBef>
              <a:buFont typeface="Arial,Sans-Serif"/>
              <a:buChar char="•"/>
            </a:pPr>
            <a:r>
              <a:rPr lang="en-US" sz="2100" dirty="0">
                <a:solidFill>
                  <a:srgbClr val="000000"/>
                </a:solidFill>
                <a:latin typeface="Calibri"/>
                <a:cs typeface="Calibri"/>
              </a:rPr>
              <a:t>It will be easier to retract an SIP order than to expand one.</a:t>
            </a:r>
          </a:p>
          <a:p>
            <a:pPr marL="228594" indent="-228594">
              <a:spcBef>
                <a:spcPct val="30000"/>
              </a:spcBef>
              <a:buFont typeface="Arial,Sans-Serif"/>
              <a:buChar char="•"/>
            </a:pPr>
            <a:endParaRPr lang="en-US" sz="2400">
              <a:solidFill>
                <a:srgbClr val="000000"/>
              </a:solidFill>
              <a:latin typeface="Calibri"/>
              <a:cs typeface="Calibri"/>
            </a:endParaRPr>
          </a:p>
        </p:txBody>
      </p:sp>
    </p:spTree>
    <p:extLst>
      <p:ext uri="{BB962C8B-B14F-4D97-AF65-F5344CB8AC3E}">
        <p14:creationId xmlns:p14="http://schemas.microsoft.com/office/powerpoint/2010/main" val="117315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dirty="0">
                <a:latin typeface="Calibri"/>
                <a:cs typeface="Calibri"/>
              </a:rPr>
              <a:t>What messages should be distributed immediately to responders and the public?</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45167"/>
            <a:ext cx="10972800" cy="3966754"/>
          </a:xfrm>
        </p:spPr>
        <p:txBody>
          <a:bodyPr vert="horz" lIns="91440" tIns="45720" rIns="91440" bIns="45720" rtlCol="0" anchor="t">
            <a:noAutofit/>
          </a:bodyPr>
          <a:lstStyle/>
          <a:p>
            <a:pPr marL="457200" lvl="1" indent="-457200">
              <a:buClr>
                <a:srgbClr val="005DAA"/>
              </a:buClr>
              <a:buFont typeface="Wingdings" panose="05000000000000000000" pitchFamily="2" charset="2"/>
              <a:buChar char="§"/>
            </a:pPr>
            <a:r>
              <a:rPr lang="en-US" sz="2800" dirty="0">
                <a:latin typeface="Calibri"/>
                <a:ea typeface="Calibri"/>
                <a:cs typeface="Calibri"/>
              </a:rPr>
              <a:t>Improvised Nuclear Device Response and Recovery: Communicating in the Immediate Aftermath offers pre-scripted messages designed to address issues during the initial 72 hours of a radiation emergency.</a:t>
            </a:r>
            <a:endParaRPr lang="en-US" sz="2400" b="1" dirty="0">
              <a:latin typeface="Calibri"/>
              <a:cs typeface="Calibri"/>
            </a:endParaRPr>
          </a:p>
          <a:p>
            <a:pPr marL="989965" lvl="1" indent="-380365"/>
            <a:r>
              <a:rPr lang="en-US" sz="2400" dirty="0">
                <a:latin typeface="Calibri"/>
                <a:cs typeface="Calibri"/>
              </a:rPr>
              <a:t>Pre-scripted messages include:</a:t>
            </a:r>
            <a:endParaRPr lang="en-US" sz="2400" dirty="0">
              <a:latin typeface="Calibri"/>
              <a:ea typeface="Calibri"/>
              <a:cs typeface="Calibri"/>
            </a:endParaRPr>
          </a:p>
          <a:p>
            <a:pPr marL="1523365" lvl="2" indent="-304165"/>
            <a:r>
              <a:rPr lang="en-US" sz="2400" dirty="0">
                <a:latin typeface="Calibri"/>
                <a:ea typeface="Calibri"/>
                <a:cs typeface="Calibri"/>
              </a:rPr>
              <a:t>SIP instructions</a:t>
            </a:r>
            <a:endParaRPr lang="en-US" sz="2400" b="1" dirty="0">
              <a:latin typeface="Calibri"/>
              <a:ea typeface="Calibri"/>
              <a:cs typeface="Calibri"/>
            </a:endParaRPr>
          </a:p>
          <a:p>
            <a:pPr marL="1523365" lvl="2" indent="-304165"/>
            <a:r>
              <a:rPr lang="en-US" sz="2400" dirty="0">
                <a:latin typeface="Calibri"/>
                <a:ea typeface="Calibri"/>
                <a:cs typeface="Calibri"/>
              </a:rPr>
              <a:t>Decontamination instructions</a:t>
            </a:r>
            <a:endParaRPr lang="en-US" sz="2400" b="1" dirty="0">
              <a:latin typeface="Calibri"/>
              <a:ea typeface="Calibri"/>
              <a:cs typeface="Calibri"/>
            </a:endParaRPr>
          </a:p>
          <a:p>
            <a:pPr marL="1523365" lvl="2" indent="-304165"/>
            <a:r>
              <a:rPr lang="en-US" sz="2400" dirty="0">
                <a:latin typeface="Calibri"/>
                <a:ea typeface="Calibri"/>
                <a:cs typeface="Calibri"/>
              </a:rPr>
              <a:t>Improvised Nuclear Device (IND) and Radiation basics</a:t>
            </a:r>
          </a:p>
          <a:p>
            <a:pPr marL="989965" lvl="1" indent="-380365"/>
            <a:r>
              <a:rPr lang="en-US" sz="2400" dirty="0">
                <a:latin typeface="Calibri"/>
                <a:cs typeface="Calibri"/>
              </a:rPr>
              <a:t>Customize the delivery and content of messages for diverse audiences, taking into consideration cultural sensitivities and accessibility requirements. </a:t>
            </a:r>
          </a:p>
          <a:p>
            <a:pPr marL="989965" lvl="1" indent="-380365"/>
            <a:endParaRPr lang="en-US" sz="2650">
              <a:latin typeface="Calibri"/>
              <a:cs typeface="Calibri"/>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pic>
        <p:nvPicPr>
          <p:cNvPr id="7" name="Picture 6" descr="Get Inside, Stay Inside, Stay Tuned icons. ">
            <a:extLst>
              <a:ext uri="{FF2B5EF4-FFF2-40B4-BE49-F238E27FC236}">
                <a16:creationId xmlns:a16="http://schemas.microsoft.com/office/drawing/2014/main" id="{64717171-2B64-3B08-3526-5B2C54CF9D53}"/>
              </a:ext>
            </a:extLst>
          </p:cNvPr>
          <p:cNvPicPr>
            <a:picLocks noChangeAspect="1"/>
          </p:cNvPicPr>
          <p:nvPr/>
        </p:nvPicPr>
        <p:blipFill>
          <a:blip r:embed="rId3"/>
          <a:stretch>
            <a:fillRect/>
          </a:stretch>
        </p:blipFill>
        <p:spPr>
          <a:xfrm>
            <a:off x="7176688" y="5480802"/>
            <a:ext cx="3277518" cy="1039975"/>
          </a:xfrm>
          <a:prstGeom prst="rect">
            <a:avLst/>
          </a:prstGeom>
        </p:spPr>
      </p:pic>
      <p:sp>
        <p:nvSpPr>
          <p:cNvPr id="4" name="Slide Number Placeholder 2">
            <a:extLst>
              <a:ext uri="{FF2B5EF4-FFF2-40B4-BE49-F238E27FC236}">
                <a16:creationId xmlns:a16="http://schemas.microsoft.com/office/drawing/2014/main" id="{3AD6395B-EA48-0A13-7C58-A472AE35BF82}"/>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11</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7454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Shelter-in-Place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3200">
                <a:latin typeface="Calibri"/>
                <a:ea typeface="Calibri"/>
                <a:cs typeface="Calibri"/>
              </a:rPr>
              <a:t>In addition to Public Health, these partners may have a role:</a:t>
            </a:r>
          </a:p>
          <a:p>
            <a:pPr marL="989965" lvl="1" indent="-380365">
              <a:spcBef>
                <a:spcPts val="0"/>
              </a:spcBef>
            </a:pPr>
            <a:r>
              <a:rPr lang="en-US" sz="3200">
                <a:latin typeface="Calibri"/>
                <a:cs typeface="Calibri"/>
              </a:rPr>
              <a:t>State/Local Elected Officials</a:t>
            </a:r>
            <a:endParaRPr lang="en-US" sz="3200">
              <a:latin typeface="Calibri"/>
              <a:ea typeface="Calibri"/>
              <a:cs typeface="Calibri"/>
            </a:endParaRPr>
          </a:p>
          <a:p>
            <a:pPr marL="989965" lvl="1" indent="-380365">
              <a:spcBef>
                <a:spcPts val="0"/>
              </a:spcBef>
            </a:pPr>
            <a:r>
              <a:rPr lang="en-US" sz="3200">
                <a:latin typeface="Calibri"/>
                <a:cs typeface="Calibri"/>
              </a:rPr>
              <a:t>Emergency Management</a:t>
            </a:r>
            <a:endParaRPr lang="en-US" sz="3200">
              <a:latin typeface="Calibri"/>
              <a:ea typeface="Calibri"/>
              <a:cs typeface="Calibri"/>
            </a:endParaRPr>
          </a:p>
          <a:p>
            <a:pPr marL="989965" lvl="1" indent="-380365">
              <a:spcBef>
                <a:spcPts val="0"/>
              </a:spcBef>
            </a:pPr>
            <a:r>
              <a:rPr lang="en-US" sz="3200">
                <a:latin typeface="Calibri"/>
                <a:cs typeface="Calibri"/>
              </a:rPr>
              <a:t>Radiation Control</a:t>
            </a:r>
            <a:endParaRPr lang="en-US" sz="3200">
              <a:latin typeface="Calibri"/>
              <a:ea typeface="Calibri"/>
              <a:cs typeface="Calibri"/>
            </a:endParaRPr>
          </a:p>
          <a:p>
            <a:pPr marL="989965" lvl="1" indent="-380365">
              <a:spcBef>
                <a:spcPts val="0"/>
              </a:spcBef>
            </a:pPr>
            <a:r>
              <a:rPr lang="en-US" sz="3200">
                <a:latin typeface="Calibri"/>
                <a:cs typeface="Calibri"/>
              </a:rPr>
              <a:t>Media Partners</a:t>
            </a:r>
            <a:endParaRPr lang="en-US" sz="3200">
              <a:latin typeface="Calibri"/>
              <a:ea typeface="Calibri"/>
              <a:cs typeface="Calibri"/>
            </a:endParaRPr>
          </a:p>
          <a:p>
            <a:pPr marL="456565" indent="-456565"/>
            <a:endParaRPr lang="en-US" sz="2650">
              <a:solidFill>
                <a:srgbClr val="000000"/>
              </a:solidFill>
              <a:ea typeface="Calibri" panose="020F0502020204030204" pitchFamily="34" charset="0"/>
              <a:cs typeface="Calibri" panose="020F0502020204030204" pitchFamily="34" charset="0"/>
            </a:endParaRPr>
          </a:p>
          <a:p>
            <a:pPr marL="456565" indent="-456565"/>
            <a:endParaRPr lang="en-US" sz="2650">
              <a:solidFill>
                <a:srgbClr val="BF9000"/>
              </a:solidFill>
              <a:ea typeface="Calibri" panose="020F0502020204030204" pitchFamily="34" charset="0"/>
              <a:cs typeface="Calibri" panose="020F0502020204030204" pitchFamily="34" charset="0"/>
            </a:endParaRPr>
          </a:p>
          <a:p>
            <a:pPr marL="989965" lvl="1" indent="-380365"/>
            <a:endParaRPr lang="en-US" sz="2650">
              <a:solidFill>
                <a:srgbClr val="BF9000"/>
              </a:solidFill>
              <a:ea typeface="Calibri" panose="020F0502020204030204" pitchFamily="34" charset="0"/>
              <a:cs typeface="Calibri" panose="020F0502020204030204" pitchFamily="34" charset="0"/>
            </a:endParaRPr>
          </a:p>
          <a:p>
            <a:pPr marL="0" indent="0">
              <a:buNone/>
            </a:pPr>
            <a:endParaRPr lang="en-US" sz="2800">
              <a:solidFill>
                <a:srgbClr val="5F5F5F"/>
              </a:solidFill>
              <a:ea typeface="Calibri" panose="020F0502020204030204" pitchFamily="34" charset="0"/>
              <a:cs typeface="Calibri" panose="020F0502020204030204" pitchFamily="34" charset="0"/>
            </a:endParaRPr>
          </a:p>
          <a:p>
            <a:pPr marL="456565" indent="-456565"/>
            <a:endParaRPr lang="en-US">
              <a:ea typeface="Calibri" panose="020F0502020204030204" pitchFamily="34" charset="0"/>
              <a:cs typeface="Calibri" panose="020F0502020204030204" pitchFamily="34" charset="0"/>
            </a:endParaRPr>
          </a:p>
          <a:p>
            <a:pPr marL="0" indent="0">
              <a:buNone/>
            </a:pPr>
            <a:endParaRPr lang="en-US">
              <a:ea typeface="Calibri" panose="020F0502020204030204" pitchFamily="34" charset="0"/>
              <a:cs typeface="Calibri" panose="020F0502020204030204" pitchFamily="34" charset="0"/>
            </a:endParaRPr>
          </a:p>
        </p:txBody>
      </p:sp>
      <p:sp>
        <p:nvSpPr>
          <p:cNvPr id="5" name="Slide Number Placeholder 2">
            <a:extLst>
              <a:ext uri="{FF2B5EF4-FFF2-40B4-BE49-F238E27FC236}">
                <a16:creationId xmlns:a16="http://schemas.microsoft.com/office/drawing/2014/main" id="{528560A0-DFA4-793C-DCF5-2810C064DF7A}"/>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12</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4908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z="3700">
                <a:latin typeface="Calibri"/>
                <a:cs typeface="Calibri"/>
              </a:rPr>
              <a:t>Dose Rate Decay After Detonation</a:t>
            </a:r>
            <a:endParaRPr lang="en-US" sz="3700">
              <a:cs typeface="Calibri"/>
            </a:endParaRPr>
          </a:p>
        </p:txBody>
      </p:sp>
      <p:sp>
        <p:nvSpPr>
          <p:cNvPr id="3" name="Content Placeholder 2"/>
          <p:cNvSpPr>
            <a:spLocks noGrp="1"/>
          </p:cNvSpPr>
          <p:nvPr>
            <p:ph idx="1"/>
          </p:nvPr>
        </p:nvSpPr>
        <p:spPr>
          <a:xfrm>
            <a:off x="609599" y="1600201"/>
            <a:ext cx="3516005" cy="4351481"/>
          </a:xfrm>
        </p:spPr>
        <p:txBody>
          <a:bodyPr vert="horz" lIns="91440" tIns="45720" rIns="91440" bIns="45720" rtlCol="0" anchor="t">
            <a:noAutofit/>
          </a:bodyPr>
          <a:lstStyle/>
          <a:p>
            <a:pPr marL="456565" indent="-456565" eaLnBrk="0" fontAlgn="base" hangingPunct="0"/>
            <a:r>
              <a:rPr lang="en-US" sz="2200" b="0" dirty="0">
                <a:solidFill>
                  <a:schemeClr val="bg2">
                    <a:lumMod val="25000"/>
                  </a:schemeClr>
                </a:solidFill>
                <a:latin typeface="Calibri"/>
                <a:cs typeface="Calibri"/>
              </a:rPr>
              <a:t>Dose rate falls off rapidly with time</a:t>
            </a:r>
            <a:endParaRPr lang="en-US" sz="2200" b="0" dirty="0">
              <a:solidFill>
                <a:schemeClr val="bg2">
                  <a:lumMod val="25000"/>
                </a:schemeClr>
              </a:solidFill>
            </a:endParaRPr>
          </a:p>
          <a:p>
            <a:pPr marL="456565" indent="-456565" eaLnBrk="0" fontAlgn="base" hangingPunct="0"/>
            <a:r>
              <a:rPr lang="en-US" sz="2200" b="0" dirty="0">
                <a:solidFill>
                  <a:schemeClr val="bg2">
                    <a:lumMod val="25000"/>
                  </a:schemeClr>
                </a:solidFill>
                <a:latin typeface="Calibri"/>
                <a:cs typeface="Calibri"/>
              </a:rPr>
              <a:t>Falls by a factor of 10 in the first 7 hours</a:t>
            </a:r>
            <a:endParaRPr lang="en-US" sz="2200" b="0" dirty="0">
              <a:solidFill>
                <a:schemeClr val="bg2">
                  <a:lumMod val="25000"/>
                </a:schemeClr>
              </a:solidFill>
              <a:latin typeface="Calibri"/>
              <a:ea typeface="Calibri"/>
              <a:cs typeface="Calibri"/>
            </a:endParaRPr>
          </a:p>
          <a:p>
            <a:pPr marL="456565" indent="-456565" eaLnBrk="0" fontAlgn="base" hangingPunct="0"/>
            <a:r>
              <a:rPr lang="en-US" sz="2200" b="0" dirty="0">
                <a:solidFill>
                  <a:schemeClr val="bg2">
                    <a:lumMod val="25000"/>
                  </a:schemeClr>
                </a:solidFill>
                <a:latin typeface="Calibri"/>
                <a:cs typeface="Calibri"/>
              </a:rPr>
              <a:t>Another factor of 10 after 48 hours</a:t>
            </a:r>
            <a:endParaRPr lang="en-US" sz="2200" b="0" dirty="0">
              <a:solidFill>
                <a:schemeClr val="bg2">
                  <a:lumMod val="25000"/>
                </a:schemeClr>
              </a:solidFill>
              <a:latin typeface="Calibri"/>
              <a:ea typeface="Calibri"/>
              <a:cs typeface="Calibri"/>
            </a:endParaRPr>
          </a:p>
          <a:p>
            <a:pPr marL="456565" indent="-456565" eaLnBrk="0" fontAlgn="base" hangingPunct="0"/>
            <a:r>
              <a:rPr lang="en-US" sz="2200" b="0" dirty="0">
                <a:solidFill>
                  <a:schemeClr val="bg2">
                    <a:lumMod val="25000"/>
                  </a:schemeClr>
                </a:solidFill>
                <a:latin typeface="Calibri"/>
                <a:cs typeface="Calibri"/>
              </a:rPr>
              <a:t>Early shelter-in-place critical </a:t>
            </a:r>
            <a:endParaRPr lang="en-US" sz="2200" b="0" dirty="0">
              <a:solidFill>
                <a:schemeClr val="bg2">
                  <a:lumMod val="25000"/>
                </a:schemeClr>
              </a:solidFill>
              <a:latin typeface="Calibri"/>
              <a:ea typeface="Calibri"/>
              <a:cs typeface="Calibri"/>
            </a:endParaRPr>
          </a:p>
          <a:p>
            <a:pPr marL="456565" indent="-456565" eaLnBrk="0" fontAlgn="base" hangingPunct="0"/>
            <a:r>
              <a:rPr lang="en-US" sz="2200" b="0" dirty="0">
                <a:solidFill>
                  <a:schemeClr val="bg2">
                    <a:lumMod val="25000"/>
                  </a:schemeClr>
                </a:solidFill>
                <a:latin typeface="Calibri"/>
                <a:cs typeface="Calibri"/>
              </a:rPr>
              <a:t>Significant consideration for IND</a:t>
            </a:r>
            <a:endParaRPr lang="en-US" sz="2200" b="0" dirty="0">
              <a:solidFill>
                <a:schemeClr val="bg2">
                  <a:lumMod val="25000"/>
                </a:schemeClr>
              </a:solidFill>
              <a:latin typeface="Calibri"/>
              <a:ea typeface="Calibri"/>
              <a:cs typeface="Calibri"/>
            </a:endParaRPr>
          </a:p>
          <a:p>
            <a:pPr marL="989330" lvl="1" indent="-456565" eaLnBrk="0" fontAlgn="base" hangingPunct="0"/>
            <a:r>
              <a:rPr lang="en-US" sz="1650" dirty="0">
                <a:solidFill>
                  <a:schemeClr val="bg2">
                    <a:lumMod val="25000"/>
                  </a:schemeClr>
                </a:solidFill>
                <a:latin typeface="Calibri"/>
                <a:cs typeface="Calibri"/>
              </a:rPr>
              <a:t>L</a:t>
            </a:r>
            <a:r>
              <a:rPr lang="en-US" sz="1650" b="0" dirty="0">
                <a:solidFill>
                  <a:schemeClr val="bg2">
                    <a:lumMod val="25000"/>
                  </a:schemeClr>
                </a:solidFill>
                <a:latin typeface="Calibri"/>
                <a:cs typeface="Calibri"/>
              </a:rPr>
              <a:t>ess so for nuclear power </a:t>
            </a:r>
            <a:r>
              <a:rPr lang="en-US" sz="1650" dirty="0">
                <a:solidFill>
                  <a:schemeClr val="bg2">
                    <a:lumMod val="25000"/>
                  </a:schemeClr>
                </a:solidFill>
                <a:latin typeface="Calibri"/>
                <a:cs typeface="Calibri"/>
              </a:rPr>
              <a:t>and radiological</a:t>
            </a:r>
            <a:r>
              <a:rPr lang="en-US" sz="1650" b="0" dirty="0">
                <a:solidFill>
                  <a:schemeClr val="bg2">
                    <a:lumMod val="25000"/>
                  </a:schemeClr>
                </a:solidFill>
                <a:latin typeface="Calibri"/>
                <a:cs typeface="Calibri"/>
              </a:rPr>
              <a:t> </a:t>
            </a:r>
            <a:r>
              <a:rPr lang="en-US" sz="1650" dirty="0">
                <a:solidFill>
                  <a:schemeClr val="bg2">
                    <a:lumMod val="25000"/>
                  </a:schemeClr>
                </a:solidFill>
                <a:latin typeface="Calibri"/>
                <a:cs typeface="Calibri"/>
              </a:rPr>
              <a:t>dispersal device (RDD)</a:t>
            </a:r>
            <a:r>
              <a:rPr lang="en-US" sz="1650" b="0" dirty="0">
                <a:solidFill>
                  <a:schemeClr val="bg2">
                    <a:lumMod val="25000"/>
                  </a:schemeClr>
                </a:solidFill>
                <a:latin typeface="Calibri"/>
                <a:cs typeface="Calibri"/>
              </a:rPr>
              <a:t> incidents</a:t>
            </a:r>
            <a:endParaRPr lang="en-US" sz="1650" b="0" dirty="0">
              <a:solidFill>
                <a:schemeClr val="bg2">
                  <a:lumMod val="25000"/>
                </a:schemeClr>
              </a:solidFill>
              <a:latin typeface="Calibri"/>
              <a:ea typeface="Calibri"/>
              <a:cs typeface="Calibri"/>
            </a:endParaRPr>
          </a:p>
          <a:p>
            <a:pPr marL="456565" indent="-456565"/>
            <a:endParaRPr lang="en-US" sz="2200" b="0">
              <a:solidFill>
                <a:schemeClr val="bg2">
                  <a:lumMod val="25000"/>
                </a:schemeClr>
              </a:solidFill>
              <a:latin typeface="Calibri"/>
              <a:cs typeface="Calibri"/>
            </a:endParaRPr>
          </a:p>
        </p:txBody>
      </p:sp>
      <p:pic>
        <p:nvPicPr>
          <p:cNvPr id="20" name="Picture 20" descr="A graph of the decay of fallout radiation from the time of detonation. ">
            <a:extLst>
              <a:ext uri="{FF2B5EF4-FFF2-40B4-BE49-F238E27FC236}">
                <a16:creationId xmlns:a16="http://schemas.microsoft.com/office/drawing/2014/main" id="{B7382CAD-E9A2-E264-E67F-0787E37BE076}"/>
              </a:ext>
            </a:extLst>
          </p:cNvPr>
          <p:cNvPicPr>
            <a:picLocks noGrp="1" noChangeAspect="1"/>
          </p:cNvPicPr>
          <p:nvPr>
            <p:ph idx="10"/>
          </p:nvPr>
        </p:nvPicPr>
        <p:blipFill>
          <a:blip r:embed="rId4"/>
          <a:stretch>
            <a:fillRect/>
          </a:stretch>
        </p:blipFill>
        <p:spPr>
          <a:xfrm>
            <a:off x="4554717" y="1626647"/>
            <a:ext cx="7430669" cy="4223838"/>
          </a:xfrm>
        </p:spPr>
      </p:pic>
      <p:sp>
        <p:nvSpPr>
          <p:cNvPr id="2" name="TextBox 1">
            <a:extLst>
              <a:ext uri="{FF2B5EF4-FFF2-40B4-BE49-F238E27FC236}">
                <a16:creationId xmlns:a16="http://schemas.microsoft.com/office/drawing/2014/main" id="{785B9321-298A-7684-7B68-EEE81B3C4B5D}"/>
              </a:ext>
            </a:extLst>
          </p:cNvPr>
          <p:cNvSpPr txBox="1"/>
          <p:nvPr/>
        </p:nvSpPr>
        <p:spPr>
          <a:xfrm>
            <a:off x="402599" y="6223812"/>
            <a:ext cx="90998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5"/>
              </a:rPr>
              <a:t>https://www.fema.gov/sites/default/files/documents/fema_nuc-detonation-planning-guide.pdf</a:t>
            </a:r>
            <a:endParaRPr lang="en-US"/>
          </a:p>
        </p:txBody>
      </p:sp>
      <p:sp>
        <p:nvSpPr>
          <p:cNvPr id="5" name="Slide Number Placeholder 2">
            <a:extLst>
              <a:ext uri="{FF2B5EF4-FFF2-40B4-BE49-F238E27FC236}">
                <a16:creationId xmlns:a16="http://schemas.microsoft.com/office/drawing/2014/main" id="{27F413A9-6893-87C8-AA93-E4786D688E8F}"/>
              </a:ext>
            </a:extLst>
          </p:cNvPr>
          <p:cNvSpPr>
            <a:spLocks noGrp="1"/>
          </p:cNvSpPr>
          <p:nvPr>
            <p:ph type="sldNum" sz="quarter" idx="12"/>
          </p:nvPr>
        </p:nvSpPr>
        <p:spPr>
          <a:xfrm>
            <a:off x="9305900" y="6218236"/>
            <a:ext cx="2743200" cy="365125"/>
          </a:xfrm>
          <a:prstGeom prst="rect">
            <a:avLst/>
          </a:prstGeom>
        </p:spPr>
        <p:txBody>
          <a:bodyPr/>
          <a:lstStyle/>
          <a:p>
            <a:pPr>
              <a:defRPr/>
            </a:pPr>
            <a:fld id="{2EB38C8D-4465-457C-9714-7FFAF4550ACB}" type="slidenum">
              <a:rPr lang="en-US" dirty="0"/>
              <a:pPr>
                <a:defRPr/>
              </a:pPr>
              <a:t>13</a:t>
            </a:fld>
            <a:endParaRPr lang="en-US"/>
          </a:p>
        </p:txBody>
      </p:sp>
    </p:spTree>
    <p:extLst>
      <p:ext uri="{BB962C8B-B14F-4D97-AF65-F5344CB8AC3E}">
        <p14:creationId xmlns:p14="http://schemas.microsoft.com/office/powerpoint/2010/main" val="3667155871"/>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dirty="0">
                <a:latin typeface="Calibri"/>
                <a:cs typeface="Calibri"/>
              </a:rPr>
              <a:t>What factors should be considered for the general public to exit shelter safely?</a:t>
            </a:r>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vert="horz" lIns="91440" tIns="45720" rIns="91440" bIns="45720" rtlCol="0" anchor="t">
            <a:normAutofit fontScale="92500" lnSpcReduction="20000"/>
          </a:bodyPr>
          <a:lstStyle/>
          <a:p>
            <a:pPr marL="457200" indent="-457200">
              <a:spcBef>
                <a:spcPts val="0"/>
              </a:spcBef>
            </a:pPr>
            <a:r>
              <a:rPr lang="en-US" sz="2800" dirty="0">
                <a:latin typeface="Calibri"/>
                <a:cs typeface="Calibri"/>
              </a:rPr>
              <a:t>Members of the public should be encouraged to shelter-in-place until:</a:t>
            </a:r>
          </a:p>
          <a:p>
            <a:pPr marL="989965" lvl="1" indent="-380365">
              <a:spcBef>
                <a:spcPts val="0"/>
              </a:spcBef>
            </a:pPr>
            <a:r>
              <a:rPr lang="en-US" sz="2800" dirty="0">
                <a:latin typeface="Calibri"/>
                <a:cs typeface="Calibri"/>
              </a:rPr>
              <a:t>Dose rates fall below 10 </a:t>
            </a:r>
            <a:r>
              <a:rPr lang="en-US" sz="2800" dirty="0" err="1">
                <a:latin typeface="Calibri"/>
                <a:cs typeface="Calibri"/>
              </a:rPr>
              <a:t>mR</a:t>
            </a:r>
            <a:r>
              <a:rPr lang="en-US" sz="2800" dirty="0">
                <a:latin typeface="Calibri"/>
                <a:cs typeface="Calibri"/>
              </a:rPr>
              <a:t>/hr.</a:t>
            </a:r>
          </a:p>
          <a:p>
            <a:pPr marL="989965" lvl="1" indent="-380365">
              <a:spcBef>
                <a:spcPts val="0"/>
              </a:spcBef>
            </a:pPr>
            <a:r>
              <a:rPr lang="en-US" sz="2800" dirty="0">
                <a:latin typeface="Calibri"/>
                <a:cs typeface="Calibri"/>
              </a:rPr>
              <a:t>Dose rates fall below 10 R/</a:t>
            </a:r>
            <a:r>
              <a:rPr lang="en-US" sz="2800" dirty="0" err="1">
                <a:latin typeface="Calibri"/>
                <a:cs typeface="Calibri"/>
              </a:rPr>
              <a:t>hr</a:t>
            </a:r>
            <a:r>
              <a:rPr lang="en-US" sz="2800" dirty="0">
                <a:latin typeface="Calibri"/>
                <a:cs typeface="Calibri"/>
              </a:rPr>
              <a:t> and evacuation routes cleared, </a:t>
            </a:r>
            <a:r>
              <a:rPr lang="en-US" sz="2800" dirty="0">
                <a:solidFill>
                  <a:srgbClr val="5F5F5F"/>
                </a:solidFill>
                <a:latin typeface="Calibri"/>
                <a:cs typeface="Calibri"/>
              </a:rPr>
              <a:t>facilitating the efficient transportation of individuals to regions with lower background radiation. </a:t>
            </a:r>
            <a:endParaRPr lang="en-US" sz="2800" dirty="0">
              <a:latin typeface="Calibri"/>
              <a:ea typeface="Calibri"/>
              <a:cs typeface="Calibri"/>
            </a:endParaRPr>
          </a:p>
          <a:p>
            <a:pPr marL="457200" lvl="1" indent="-457200">
              <a:spcBef>
                <a:spcPts val="0"/>
              </a:spcBef>
              <a:buClr>
                <a:srgbClr val="005DAA"/>
              </a:buClr>
              <a:buFont typeface="Wingdings" panose="05000000000000000000" pitchFamily="2" charset="2"/>
              <a:buChar char="§"/>
            </a:pPr>
            <a:r>
              <a:rPr lang="en-US" sz="2800" dirty="0">
                <a:latin typeface="Calibri"/>
                <a:cs typeface="Calibri"/>
              </a:rPr>
              <a:t>Public messages should be succinct, timely, precise, and conveyed with empathy.</a:t>
            </a:r>
          </a:p>
          <a:p>
            <a:pPr marL="457200" lvl="1" indent="-457200">
              <a:spcBef>
                <a:spcPts val="0"/>
              </a:spcBef>
              <a:buClr>
                <a:srgbClr val="005DAA"/>
              </a:buClr>
              <a:buFont typeface="Wingdings" panose="05000000000000000000" pitchFamily="2" charset="2"/>
              <a:buChar char="§"/>
            </a:pPr>
            <a:r>
              <a:rPr lang="en-US" sz="2800" dirty="0">
                <a:latin typeface="Calibri"/>
                <a:cs typeface="Calibri"/>
              </a:rPr>
              <a:t>Messages should be disseminated through diverse communication channels, encompassing radios, televisions, computers, mobile devices, and other applicable tools.</a:t>
            </a:r>
          </a:p>
          <a:p>
            <a:pPr marL="457200" lvl="1" indent="-457200">
              <a:spcBef>
                <a:spcPts val="0"/>
              </a:spcBef>
              <a:buClr>
                <a:srgbClr val="005DAA"/>
              </a:buClr>
              <a:buFont typeface="Wingdings" panose="05000000000000000000" pitchFamily="2" charset="2"/>
              <a:buChar char="§"/>
            </a:pPr>
            <a:r>
              <a:rPr lang="en-US" sz="2800" dirty="0">
                <a:latin typeface="Calibri"/>
                <a:cs typeface="Calibri"/>
              </a:rPr>
              <a:t>Emergency officials should tailor message delivery and content to cater to diverse audiences taking into account cultural nuances and accessibility requirements.</a:t>
            </a:r>
          </a:p>
          <a:p>
            <a:pPr marL="1218565" lvl="2" indent="0">
              <a:spcBef>
                <a:spcPts val="0"/>
              </a:spcBef>
              <a:buNone/>
            </a:pPr>
            <a:endParaRPr lang="en-US" sz="2400">
              <a:ea typeface="Calibri" panose="020F0502020204030204" pitchFamily="34" charset="0"/>
              <a:cs typeface="Calibri" panose="020F0502020204030204" pitchFamily="34" charset="0"/>
            </a:endParaRPr>
          </a:p>
          <a:p>
            <a:pPr marL="456565" indent="-456565"/>
            <a:endParaRPr lang="en-US">
              <a:ea typeface="Calibri" panose="020F0502020204030204" pitchFamily="34" charset="0"/>
              <a:cs typeface="Calibri" panose="020F0502020204030204" pitchFamily="34" charset="0"/>
            </a:endParaRPr>
          </a:p>
        </p:txBody>
      </p:sp>
      <p:sp>
        <p:nvSpPr>
          <p:cNvPr id="5" name="Slide Number Placeholder 2">
            <a:extLst>
              <a:ext uri="{FF2B5EF4-FFF2-40B4-BE49-F238E27FC236}">
                <a16:creationId xmlns:a16="http://schemas.microsoft.com/office/drawing/2014/main" id="{5F86004D-D5BD-4CDA-E86E-BD56F6D32547}"/>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14</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901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What factors should be considered for responders to safely exit shelter?</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Autofit/>
          </a:bodyPr>
          <a:lstStyle/>
          <a:p>
            <a:pPr marL="456565" indent="-456565">
              <a:spcBef>
                <a:spcPts val="0"/>
              </a:spcBef>
            </a:pPr>
            <a:r>
              <a:rPr lang="en-US" sz="2600" dirty="0">
                <a:latin typeface="Calibri"/>
                <a:cs typeface="Calibri"/>
              </a:rPr>
              <a:t>To enhance effectiveness in the subsequent response, first responders must shelter-in-place until:</a:t>
            </a:r>
            <a:endParaRPr lang="en-US" sz="2600" dirty="0">
              <a:latin typeface="Calibri"/>
              <a:ea typeface="Calibri"/>
              <a:cs typeface="Calibri"/>
            </a:endParaRPr>
          </a:p>
          <a:p>
            <a:pPr marL="989965" lvl="1" indent="-380365">
              <a:spcBef>
                <a:spcPts val="0"/>
              </a:spcBef>
            </a:pPr>
            <a:r>
              <a:rPr lang="en-US" sz="2600" dirty="0">
                <a:latin typeface="Calibri"/>
                <a:cs typeface="Calibri"/>
              </a:rPr>
              <a:t>Dose rates drop below 10 R/</a:t>
            </a:r>
            <a:r>
              <a:rPr lang="en-US" sz="2600" dirty="0" err="1">
                <a:latin typeface="Calibri"/>
                <a:cs typeface="Calibri"/>
              </a:rPr>
              <a:t>hr</a:t>
            </a:r>
            <a:endParaRPr lang="en-US" sz="2600" dirty="0">
              <a:latin typeface="Calibri"/>
              <a:ea typeface="Calibri"/>
              <a:cs typeface="Calibri"/>
            </a:endParaRPr>
          </a:p>
          <a:p>
            <a:pPr marL="989965" lvl="1" indent="-380365">
              <a:spcBef>
                <a:spcPts val="0"/>
              </a:spcBef>
            </a:pPr>
            <a:r>
              <a:rPr lang="en-US" sz="2600" dirty="0">
                <a:latin typeface="Calibri"/>
                <a:cs typeface="Calibri"/>
              </a:rPr>
              <a:t>If possible, waiting longer for dose rates to drop further would be prudent.</a:t>
            </a:r>
            <a:endParaRPr lang="en-US" sz="2600" dirty="0">
              <a:latin typeface="Calibri"/>
              <a:ea typeface="Calibri"/>
              <a:cs typeface="Calibri"/>
            </a:endParaRPr>
          </a:p>
          <a:p>
            <a:pPr marL="456565" indent="-456565">
              <a:spcBef>
                <a:spcPts val="0"/>
              </a:spcBef>
            </a:pPr>
            <a:r>
              <a:rPr lang="en-US" sz="2600" dirty="0">
                <a:latin typeface="Calibri"/>
                <a:cs typeface="Calibri"/>
              </a:rPr>
              <a:t>While responders take shelter in the radiation hazard area, individuals in unaffected areas will be mobilized to initiate response activities, including:</a:t>
            </a:r>
            <a:endParaRPr lang="en-US" sz="2600" dirty="0">
              <a:latin typeface="Calibri"/>
              <a:ea typeface="Calibri"/>
              <a:cs typeface="Calibri"/>
            </a:endParaRPr>
          </a:p>
          <a:p>
            <a:pPr marL="989965" lvl="1" indent="-380365">
              <a:spcBef>
                <a:spcPts val="0"/>
              </a:spcBef>
            </a:pPr>
            <a:r>
              <a:rPr lang="en-US" sz="2600" dirty="0">
                <a:latin typeface="Calibri"/>
                <a:cs typeface="Calibri"/>
              </a:rPr>
              <a:t>Firefighting</a:t>
            </a:r>
            <a:endParaRPr lang="en-US" sz="2600" dirty="0">
              <a:latin typeface="Calibri"/>
              <a:ea typeface="Calibri"/>
              <a:cs typeface="Calibri"/>
            </a:endParaRPr>
          </a:p>
          <a:p>
            <a:pPr marL="989965" lvl="1" indent="-380365">
              <a:spcBef>
                <a:spcPts val="0"/>
              </a:spcBef>
            </a:pPr>
            <a:r>
              <a:rPr lang="en-US" sz="2600" dirty="0">
                <a:latin typeface="Calibri"/>
                <a:cs typeface="Calibri"/>
              </a:rPr>
              <a:t>Search and Rescue</a:t>
            </a:r>
            <a:endParaRPr lang="en-US" sz="2600" dirty="0">
              <a:latin typeface="Calibri"/>
              <a:ea typeface="Calibri"/>
              <a:cs typeface="Calibri"/>
            </a:endParaRPr>
          </a:p>
          <a:p>
            <a:pPr marL="989965" lvl="1" indent="-380365">
              <a:spcBef>
                <a:spcPts val="0"/>
              </a:spcBef>
            </a:pPr>
            <a:r>
              <a:rPr lang="en-US" sz="2600" dirty="0">
                <a:latin typeface="Calibri"/>
                <a:cs typeface="Calibri"/>
              </a:rPr>
              <a:t>Protecting Critical Infrastructure</a:t>
            </a:r>
            <a:endParaRPr lang="en-US" sz="2600" dirty="0">
              <a:latin typeface="Calibri"/>
              <a:ea typeface="Calibri"/>
              <a:cs typeface="Calibri"/>
            </a:endParaRPr>
          </a:p>
          <a:p>
            <a:pPr marL="989965" lvl="1" indent="-380365">
              <a:spcBef>
                <a:spcPts val="0"/>
              </a:spcBef>
            </a:pPr>
            <a:r>
              <a:rPr lang="en-US" sz="2600" dirty="0">
                <a:latin typeface="Calibri"/>
                <a:cs typeface="Calibri"/>
              </a:rPr>
              <a:t>Field Medical Operations</a:t>
            </a:r>
            <a:endParaRPr lang="en-US" sz="2800" dirty="0">
              <a:latin typeface="Calibri"/>
              <a:ea typeface="Calibri"/>
              <a:cs typeface="Calibri"/>
            </a:endParaRPr>
          </a:p>
          <a:p>
            <a:pPr marL="989965" lvl="1" indent="-380365"/>
            <a:endParaRPr lang="en-US">
              <a:cs typeface="Calibri" panose="020F0502020204030204" pitchFamily="34" charset="0"/>
            </a:endParaRPr>
          </a:p>
        </p:txBody>
      </p:sp>
      <p:sp>
        <p:nvSpPr>
          <p:cNvPr id="5" name="Slide Number Placeholder 2">
            <a:extLst>
              <a:ext uri="{FF2B5EF4-FFF2-40B4-BE49-F238E27FC236}">
                <a16:creationId xmlns:a16="http://schemas.microsoft.com/office/drawing/2014/main" id="{3E095B79-44FE-BF3B-C752-0A8E5D26360C}"/>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15</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8855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064-7A23-96F5-7B48-DA360A0D4D41}"/>
              </a:ext>
            </a:extLst>
          </p:cNvPr>
          <p:cNvSpPr>
            <a:spLocks noGrp="1"/>
          </p:cNvSpPr>
          <p:nvPr>
            <p:ph type="title"/>
          </p:nvPr>
        </p:nvSpPr>
        <p:spPr/>
        <p:txBody>
          <a:bodyPr lIns="91440" tIns="45720" rIns="91440" bIns="45720" anchor="b"/>
          <a:lstStyle/>
          <a:p>
            <a:r>
              <a:rPr lang="en-US">
                <a:latin typeface="Calibri"/>
                <a:ea typeface="Calibri"/>
                <a:cs typeface="Calibri"/>
              </a:rPr>
              <a:t>SIP Resources</a:t>
            </a:r>
            <a:endParaRPr lang="en-US"/>
          </a:p>
        </p:txBody>
      </p:sp>
      <p:sp>
        <p:nvSpPr>
          <p:cNvPr id="3" name="Text Placeholder 2">
            <a:extLst>
              <a:ext uri="{FF2B5EF4-FFF2-40B4-BE49-F238E27FC236}">
                <a16:creationId xmlns:a16="http://schemas.microsoft.com/office/drawing/2014/main" id="{D95C496C-6BA1-4270-72FC-BB89EEE632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784860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IPAWS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Autofit/>
          </a:bodyPr>
          <a:lstStyle/>
          <a:p>
            <a:pPr marL="456565" indent="-456565"/>
            <a:r>
              <a:rPr lang="en-US" sz="2800" dirty="0">
                <a:latin typeface="Calibri"/>
                <a:cs typeface="Calibri"/>
              </a:rPr>
              <a:t>The Integrated Public Alert &amp; Warning System (IPAWS) serves as FEMA's national platform for local alerting. It delivers authenticated emergency and life-saving information to the public through various channels, including mobile phones using Wireless Emergency Alerts, radio and television via the Emergency Alert System, and the National Oceanic and Atmospheric Administration's Weather Radio.</a:t>
            </a:r>
          </a:p>
          <a:p>
            <a:pPr marL="989965" lvl="1" indent="-380365"/>
            <a:endParaRPr lang="en-US" sz="2650">
              <a:latin typeface="Calibri"/>
              <a:cs typeface="Calibri"/>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pic>
        <p:nvPicPr>
          <p:cNvPr id="7" name="Picture 6" descr="Integrated Public Alert and Warning System logo">
            <a:extLst>
              <a:ext uri="{FF2B5EF4-FFF2-40B4-BE49-F238E27FC236}">
                <a16:creationId xmlns:a16="http://schemas.microsoft.com/office/drawing/2014/main" id="{3EACD16C-58F5-20CA-3D26-5C5F975D4373}"/>
              </a:ext>
            </a:extLst>
          </p:cNvPr>
          <p:cNvPicPr>
            <a:picLocks noChangeAspect="1"/>
          </p:cNvPicPr>
          <p:nvPr/>
        </p:nvPicPr>
        <p:blipFill>
          <a:blip r:embed="rId3"/>
          <a:stretch>
            <a:fillRect/>
          </a:stretch>
        </p:blipFill>
        <p:spPr>
          <a:xfrm>
            <a:off x="8651331" y="3979966"/>
            <a:ext cx="2743200" cy="1899666"/>
          </a:xfrm>
          <a:prstGeom prst="rect">
            <a:avLst/>
          </a:prstGeom>
        </p:spPr>
      </p:pic>
      <p:sp>
        <p:nvSpPr>
          <p:cNvPr id="5" name="TextBox 4">
            <a:extLst>
              <a:ext uri="{FF2B5EF4-FFF2-40B4-BE49-F238E27FC236}">
                <a16:creationId xmlns:a16="http://schemas.microsoft.com/office/drawing/2014/main" id="{4DA89AF1-ADDE-2D47-6D4A-B97BF4367412}"/>
              </a:ext>
            </a:extLst>
          </p:cNvPr>
          <p:cNvSpPr txBox="1"/>
          <p:nvPr/>
        </p:nvSpPr>
        <p:spPr>
          <a:xfrm>
            <a:off x="607218" y="5673328"/>
            <a:ext cx="739378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4">
                  <a:extLst>
                    <a:ext uri="{A12FA001-AC4F-418D-AE19-62706E023703}">
                      <ahyp:hlinkClr xmlns:ahyp="http://schemas.microsoft.com/office/drawing/2018/hyperlinkcolor" val="tx"/>
                    </a:ext>
                  </a:extLst>
                </a:hlinkClick>
              </a:rPr>
              <a:t>https://www.fema.gov/emergency-managers/practitioners/integrated-public-alert-warning-system</a:t>
            </a:r>
            <a:endParaRPr lang="en-US"/>
          </a:p>
        </p:txBody>
      </p:sp>
      <p:sp>
        <p:nvSpPr>
          <p:cNvPr id="4" name="Slide Number Placeholder 2">
            <a:extLst>
              <a:ext uri="{FF2B5EF4-FFF2-40B4-BE49-F238E27FC236}">
                <a16:creationId xmlns:a16="http://schemas.microsoft.com/office/drawing/2014/main" id="{3AD6395B-EA48-0A13-7C58-A472AE35BF82}"/>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17</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880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B6A7-3D39-0BB2-2E63-1D3108E1C68E}"/>
              </a:ext>
            </a:extLst>
          </p:cNvPr>
          <p:cNvSpPr>
            <a:spLocks noGrp="1"/>
          </p:cNvSpPr>
          <p:nvPr>
            <p:ph type="title"/>
          </p:nvPr>
        </p:nvSpPr>
        <p:spPr/>
        <p:txBody>
          <a:bodyPr lIns="91440" tIns="45720" rIns="91440" bIns="45720" anchor="b" anchorCtr="0"/>
          <a:lstStyle/>
          <a:p>
            <a:r>
              <a:rPr lang="en-US" sz="3700">
                <a:latin typeface="Calibri"/>
                <a:ea typeface="Calibri"/>
                <a:cs typeface="Calibri"/>
              </a:rPr>
              <a:t>Video: Where to Go in a Radiation Emergency</a:t>
            </a:r>
            <a:endParaRPr lang="en-US" sz="3700">
              <a:ea typeface="Calibri"/>
              <a:cs typeface="Calibri"/>
            </a:endParaRPr>
          </a:p>
        </p:txBody>
      </p:sp>
      <p:sp>
        <p:nvSpPr>
          <p:cNvPr id="3" name="Content Placeholder 2">
            <a:extLst>
              <a:ext uri="{FF2B5EF4-FFF2-40B4-BE49-F238E27FC236}">
                <a16:creationId xmlns:a16="http://schemas.microsoft.com/office/drawing/2014/main" id="{DD3FD3F2-62A6-7BC1-6B0B-A36C1EA17A16}"/>
              </a:ext>
            </a:extLst>
          </p:cNvPr>
          <p:cNvSpPr>
            <a:spLocks noGrp="1"/>
          </p:cNvSpPr>
          <p:nvPr>
            <p:ph idx="1"/>
          </p:nvPr>
        </p:nvSpPr>
        <p:spPr/>
        <p:txBody>
          <a:bodyPr vert="horz" lIns="91440" tIns="45720" rIns="91440" bIns="45720" rtlCol="0" anchor="t">
            <a:normAutofit/>
          </a:bodyPr>
          <a:lstStyle/>
          <a:p>
            <a:pPr marL="456565" indent="-456565"/>
            <a:r>
              <a:rPr lang="en-US" sz="2800" b="0" dirty="0">
                <a:solidFill>
                  <a:schemeClr val="accent4">
                    <a:lumMod val="75000"/>
                  </a:schemeClr>
                </a:solidFill>
                <a:latin typeface="Calibri"/>
                <a:cs typeface="Calibri"/>
              </a:rPr>
              <a:t>To safeguard yourself during a radiation emergency, adhere to the principles of Go Inside, Stay Inside, and Stay Tuned. This animated infographic guides you on appropriate shelter locations and illustrates the crucial steps to follow for your protection.</a:t>
            </a:r>
          </a:p>
        </p:txBody>
      </p:sp>
      <p:pic>
        <p:nvPicPr>
          <p:cNvPr id="6" name="Online Media 3" descr="Where to Go in a Radiation Emergency. CC available.">
            <a:hlinkClick r:id="" action="ppaction://media"/>
            <a:extLst>
              <a:ext uri="{FF2B5EF4-FFF2-40B4-BE49-F238E27FC236}">
                <a16:creationId xmlns:a16="http://schemas.microsoft.com/office/drawing/2014/main" id="{B79A4AD2-F22B-9015-90EB-EA6774FE65BF}"/>
              </a:ext>
            </a:extLst>
          </p:cNvPr>
          <p:cNvPicPr>
            <a:picLocks noRot="1" noChangeAspect="1"/>
          </p:cNvPicPr>
          <p:nvPr>
            <a:videoFile r:link="rId1"/>
          </p:nvPr>
        </p:nvPicPr>
        <p:blipFill>
          <a:blip r:embed="rId4"/>
          <a:stretch>
            <a:fillRect/>
          </a:stretch>
        </p:blipFill>
        <p:spPr>
          <a:xfrm>
            <a:off x="5985816" y="1544132"/>
            <a:ext cx="5956934" cy="3792173"/>
          </a:xfrm>
          <a:prstGeom prst="rect">
            <a:avLst/>
          </a:prstGeom>
        </p:spPr>
      </p:pic>
      <p:sp>
        <p:nvSpPr>
          <p:cNvPr id="4" name="TextBox 3">
            <a:extLst>
              <a:ext uri="{FF2B5EF4-FFF2-40B4-BE49-F238E27FC236}">
                <a16:creationId xmlns:a16="http://schemas.microsoft.com/office/drawing/2014/main" id="{7CF1EBFD-B5D9-C6F2-A0D4-1F755ADA1AAA}"/>
              </a:ext>
            </a:extLst>
          </p:cNvPr>
          <p:cNvSpPr txBox="1"/>
          <p:nvPr/>
        </p:nvSpPr>
        <p:spPr>
          <a:xfrm>
            <a:off x="1207698" y="5880340"/>
            <a:ext cx="955375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u="sng">
                <a:solidFill>
                  <a:srgbClr val="0F56DC"/>
                </a:solidFill>
                <a:latin typeface="Calibri"/>
                <a:ea typeface="Calibri"/>
                <a:cs typeface="Calibri"/>
                <a:hlinkClick r:id="rId5"/>
              </a:rPr>
              <a:t>https://www.youtube.com/watch?v=ux8trcUoCC8</a:t>
            </a:r>
            <a:endParaRPr lang="en-US" sz="1600">
              <a:latin typeface="Calibri"/>
            </a:endParaRPr>
          </a:p>
        </p:txBody>
      </p:sp>
      <p:sp>
        <p:nvSpPr>
          <p:cNvPr id="7" name="Slide Number Placeholder 2">
            <a:extLst>
              <a:ext uri="{FF2B5EF4-FFF2-40B4-BE49-F238E27FC236}">
                <a16:creationId xmlns:a16="http://schemas.microsoft.com/office/drawing/2014/main" id="{1EF7902F-2101-5AC6-18D7-55D0EC034B85}"/>
              </a:ext>
            </a:extLst>
          </p:cNvPr>
          <p:cNvSpPr>
            <a:spLocks noGrp="1"/>
          </p:cNvSpPr>
          <p:nvPr>
            <p:ph type="sldNum" sz="quarter" idx="12"/>
          </p:nvPr>
        </p:nvSpPr>
        <p:spPr>
          <a:xfrm>
            <a:off x="9305900" y="6218236"/>
            <a:ext cx="2743200" cy="365125"/>
          </a:xfr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18</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4520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CDC Radiation Emergency Toolkit for Public Health Professionals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lnSpcReduction="10000"/>
          </a:bodyPr>
          <a:lstStyle/>
          <a:p>
            <a:pPr marL="456565" indent="-456565"/>
            <a:r>
              <a:rPr lang="en-US" sz="2800" b="0" dirty="0">
                <a:solidFill>
                  <a:schemeClr val="accent4">
                    <a:lumMod val="75000"/>
                  </a:schemeClr>
                </a:solidFill>
                <a:latin typeface="Calibri"/>
                <a:cs typeface="Calibri"/>
              </a:rPr>
              <a:t>Offers fact sheets and infographics designed to effectively communicate protective actions to the public.</a:t>
            </a:r>
            <a:endParaRPr lang="en-US" sz="2800" b="0" dirty="0">
              <a:solidFill>
                <a:schemeClr val="accent4">
                  <a:lumMod val="75000"/>
                </a:schemeClr>
              </a:solidFill>
              <a:latin typeface="Calibri"/>
              <a:ea typeface="Calibri"/>
              <a:cs typeface="Calibri"/>
            </a:endParaRPr>
          </a:p>
          <a:p>
            <a:pPr marL="456565" indent="-456565"/>
            <a:r>
              <a:rPr lang="en-US" sz="2800" b="0" dirty="0">
                <a:solidFill>
                  <a:schemeClr val="accent4">
                    <a:lumMod val="75000"/>
                  </a:schemeClr>
                </a:solidFill>
                <a:latin typeface="Calibri"/>
                <a:cs typeface="Calibri"/>
              </a:rPr>
              <a:t>Delivers training sessions focused on enhancing risk communication skills in the context of a radiation emergency.</a:t>
            </a:r>
            <a:endParaRPr lang="en-US" sz="2800" b="0" dirty="0">
              <a:solidFill>
                <a:schemeClr val="accent4">
                  <a:lumMod val="75000"/>
                </a:schemeClr>
              </a:solidFill>
              <a:latin typeface="Calibri"/>
              <a:ea typeface="Calibri"/>
              <a:cs typeface="Calibri"/>
            </a:endParaRPr>
          </a:p>
          <a:p>
            <a:pPr marL="989965" lvl="1" indent="-380365"/>
            <a:endParaRPr lang="en-US" sz="2100">
              <a:ea typeface="Calibri" panose="020F0502020204030204"/>
              <a:cs typeface="Calibri" panose="020F0502020204030204" pitchFamily="34" charset="0"/>
            </a:endParaRPr>
          </a:p>
          <a:p>
            <a:pPr marL="456565" indent="-456565"/>
            <a:endParaRPr lang="en-US" sz="2667">
              <a:ea typeface="Calibri" pitchFamily="34" charset="0"/>
              <a:cs typeface="Calibri" pitchFamily="34" charset="0"/>
            </a:endParaRPr>
          </a:p>
        </p:txBody>
      </p:sp>
      <p:pic>
        <p:nvPicPr>
          <p:cNvPr id="6" name="Content Placeholder 5" descr="Get Inside, Stay Inside, Stay Tuned icons.">
            <a:extLst>
              <a:ext uri="{FF2B5EF4-FFF2-40B4-BE49-F238E27FC236}">
                <a16:creationId xmlns:a16="http://schemas.microsoft.com/office/drawing/2014/main" id="{BA04EA21-4B0A-554A-AE70-19C81AB4798E}"/>
              </a:ext>
            </a:extLst>
          </p:cNvPr>
          <p:cNvPicPr>
            <a:picLocks noGrp="1" noChangeAspect="1"/>
          </p:cNvPicPr>
          <p:nvPr>
            <p:ph idx="10"/>
          </p:nvPr>
        </p:nvPicPr>
        <p:blipFill>
          <a:blip r:embed="rId3" cstate="email">
            <a:extLst>
              <a:ext uri="{28A0092B-C50C-407E-A947-70E740481C1C}">
                <a14:useLocalDpi xmlns:a14="http://schemas.microsoft.com/office/drawing/2010/main"/>
              </a:ext>
            </a:extLst>
          </a:blip>
          <a:stretch/>
        </p:blipFill>
        <p:spPr>
          <a:xfrm>
            <a:off x="6748627" y="2171525"/>
            <a:ext cx="3877216" cy="1257475"/>
          </a:xfrm>
        </p:spPr>
      </p:pic>
      <p:pic>
        <p:nvPicPr>
          <p:cNvPr id="5" name="Picture 4" descr="Shelter effectiveness. Go to the basement or the middle of the building.">
            <a:extLst>
              <a:ext uri="{FF2B5EF4-FFF2-40B4-BE49-F238E27FC236}">
                <a16:creationId xmlns:a16="http://schemas.microsoft.com/office/drawing/2014/main" id="{FAE48696-8A6F-3A62-07AF-A7C4FC6CA9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00789" y="3648341"/>
            <a:ext cx="5172893" cy="1609097"/>
          </a:xfrm>
          <a:prstGeom prst="rect">
            <a:avLst/>
          </a:prstGeom>
        </p:spPr>
      </p:pic>
      <p:sp>
        <p:nvSpPr>
          <p:cNvPr id="7" name="TextBox 6">
            <a:extLst>
              <a:ext uri="{FF2B5EF4-FFF2-40B4-BE49-F238E27FC236}">
                <a16:creationId xmlns:a16="http://schemas.microsoft.com/office/drawing/2014/main" id="{3BE43F15-8735-4984-A729-D047A9CFB8B3}"/>
              </a:ext>
            </a:extLst>
          </p:cNvPr>
          <p:cNvSpPr txBox="1"/>
          <p:nvPr/>
        </p:nvSpPr>
        <p:spPr>
          <a:xfrm>
            <a:off x="848748" y="5973852"/>
            <a:ext cx="100785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u="sng">
                <a:solidFill>
                  <a:srgbClr val="3419D7"/>
                </a:solidFill>
                <a:latin typeface="Calibri"/>
                <a:ea typeface="Calibri"/>
                <a:cs typeface="Times New Roman"/>
                <a:hlinkClick r:id="rId5"/>
              </a:rPr>
              <a:t>https://www.cdc.gov/nceh/radiation/emergencies/publichealthtoolkit.htm</a:t>
            </a:r>
            <a:endParaRPr lang="en-US" sz="1600">
              <a:solidFill>
                <a:srgbClr val="000000"/>
              </a:solidFill>
              <a:latin typeface="Calibri"/>
              <a:ea typeface="Calibri"/>
              <a:cs typeface="Times New Roman"/>
            </a:endParaRPr>
          </a:p>
        </p:txBody>
      </p:sp>
      <p:sp>
        <p:nvSpPr>
          <p:cNvPr id="4" name="Slide Number Placeholder 3">
            <a:extLst>
              <a:ext uri="{FF2B5EF4-FFF2-40B4-BE49-F238E27FC236}">
                <a16:creationId xmlns:a16="http://schemas.microsoft.com/office/drawing/2014/main" id="{A0EF4311-F736-5A9B-94E0-0EF4FCF1A7DF}"/>
              </a:ext>
            </a:extLst>
          </p:cNvPr>
          <p:cNvSpPr>
            <a:spLocks noGrp="1"/>
          </p:cNvSpPr>
          <p:nvPr>
            <p:ph type="sldNum" sz="quarter" idx="12"/>
          </p:nvPr>
        </p:nvSpPr>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sz="1200">
                <a:latin typeface="Calibri" panose="020F0502020204030204" pitchFamily="34" charset="0"/>
                <a:cs typeface="Calibri" panose="020F0502020204030204" pitchFamily="34" charset="0"/>
              </a:rPr>
              <a:pPr marR="0" lvl="0" indent="0" fontAlgn="auto">
                <a:lnSpc>
                  <a:spcPct val="100000"/>
                </a:lnSpc>
                <a:spcBef>
                  <a:spcPts val="0"/>
                </a:spcBef>
                <a:spcAft>
                  <a:spcPts val="0"/>
                </a:spcAft>
                <a:buClrTx/>
                <a:buSzTx/>
                <a:buFontTx/>
                <a:buNone/>
                <a:tabLst/>
                <a:defRPr/>
              </a:pPr>
              <a:t>19</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039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106312" y="365126"/>
            <a:ext cx="10247489" cy="620007"/>
          </a:xfrm>
        </p:spPr>
        <p:txBody>
          <a:bodyPr>
            <a:normAutofit fontScale="90000"/>
          </a:bodyPr>
          <a:lstStyle/>
          <a:p>
            <a:r>
              <a:rPr lang="en-US" sz="3733" b="1">
                <a:solidFill>
                  <a:srgbClr val="0039A6"/>
                </a:solidFill>
                <a:latin typeface="Calibri" pitchFamily="34" charset="0"/>
              </a:rPr>
              <a:t>Response Objectives, Functions, and Activities</a:t>
            </a: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2</a:t>
            </a:fld>
            <a:endParaRPr lang="en-US"/>
          </a:p>
        </p:txBody>
      </p:sp>
      <p:pic>
        <p:nvPicPr>
          <p:cNvPr id="8" name="Content Placeholder 7" descr="Response objectives &amp; activities are organized by time phase. Pink box highlights early phase activities.">
            <a:extLst>
              <a:ext uri="{FF2B5EF4-FFF2-40B4-BE49-F238E27FC236}">
                <a16:creationId xmlns:a16="http://schemas.microsoft.com/office/drawing/2014/main" id="{EC6D8DCC-CE52-E22C-F54C-0472A62D90FF}"/>
              </a:ext>
            </a:extLst>
          </p:cNvPr>
          <p:cNvPicPr>
            <a:picLocks noGrp="1" noChangeAspect="1"/>
          </p:cNvPicPr>
          <p:nvPr>
            <p:ph idx="1"/>
          </p:nvPr>
        </p:nvPicPr>
        <p:blipFill>
          <a:blip r:embed="rId3"/>
          <a:stretch>
            <a:fillRect/>
          </a:stretch>
        </p:blipFill>
        <p:spPr>
          <a:xfrm>
            <a:off x="90" y="-3177"/>
            <a:ext cx="12235360" cy="6865939"/>
          </a:xfrm>
        </p:spPr>
      </p:pic>
      <p:sp>
        <p:nvSpPr>
          <p:cNvPr id="6" name="Rectangle 5" descr="Diagram area highlighting the early phase activities">
            <a:extLst>
              <a:ext uri="{FF2B5EF4-FFF2-40B4-BE49-F238E27FC236}">
                <a16:creationId xmlns:a16="http://schemas.microsoft.com/office/drawing/2014/main" id="{99CFB099-44E8-305B-B787-9ED2DFED4186}"/>
              </a:ext>
            </a:extLst>
          </p:cNvPr>
          <p:cNvSpPr/>
          <p:nvPr/>
        </p:nvSpPr>
        <p:spPr>
          <a:xfrm>
            <a:off x="1702840" y="778174"/>
            <a:ext cx="7417711" cy="2459275"/>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43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CDC Radiation Hazard Scale</a:t>
            </a:r>
            <a:endParaRPr lang="en-US" sz="3700">
              <a:latin typeface="Calibri"/>
              <a:cs typeface="Calibri"/>
            </a:endParaRP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6565" indent="-456565"/>
            <a:r>
              <a:rPr lang="en-US" sz="2800" b="0" dirty="0">
                <a:solidFill>
                  <a:srgbClr val="5F5F5F"/>
                </a:solidFill>
                <a:latin typeface="Calibri"/>
                <a:cs typeface="Calibri"/>
              </a:rPr>
              <a:t>Conveys the comparative hazards of radiation without delving into technical measurements or units.</a:t>
            </a:r>
            <a:endParaRPr lang="en-US" sz="2800" b="0" dirty="0">
              <a:solidFill>
                <a:srgbClr val="5F5F5F"/>
              </a:solidFill>
              <a:latin typeface="Calibri"/>
              <a:ea typeface="Calibri"/>
              <a:cs typeface="Calibri"/>
            </a:endParaRPr>
          </a:p>
          <a:p>
            <a:pPr marL="456565" indent="-456565"/>
            <a:r>
              <a:rPr lang="en-US" sz="2800" b="0" dirty="0">
                <a:solidFill>
                  <a:srgbClr val="5F5F5F"/>
                </a:solidFill>
                <a:latin typeface="Calibri"/>
                <a:cs typeface="Calibri"/>
              </a:rPr>
              <a:t>Intended exclusively for utilization in radiation emergencies to convey initial recommendations for protective actions.</a:t>
            </a:r>
            <a:endParaRPr lang="en-US" sz="2800" b="0" dirty="0">
              <a:solidFill>
                <a:srgbClr val="5F5F5F"/>
              </a:solidFill>
              <a:latin typeface="Calibri"/>
              <a:ea typeface="Calibri"/>
              <a:cs typeface="Calibri"/>
            </a:endParaRPr>
          </a:p>
          <a:p>
            <a:pPr marL="609600" lvl="1" indent="0">
              <a:buNone/>
            </a:pPr>
            <a:endParaRPr lang="en-US" sz="2400">
              <a:ea typeface="Calibri" panose="020F0502020204030204"/>
              <a:cs typeface="Calibri" panose="020F0502020204030204"/>
            </a:endParaRPr>
          </a:p>
        </p:txBody>
      </p:sp>
      <p:pic>
        <p:nvPicPr>
          <p:cNvPr id="6" name="Content Placeholder 5" descr="Radiation Hazard Scale.">
            <a:extLst>
              <a:ext uri="{FF2B5EF4-FFF2-40B4-BE49-F238E27FC236}">
                <a16:creationId xmlns:a16="http://schemas.microsoft.com/office/drawing/2014/main" id="{BA04EA21-4B0A-554A-AE70-19C81AB4798E}"/>
              </a:ext>
            </a:extLst>
          </p:cNvPr>
          <p:cNvPicPr>
            <a:picLocks noGrp="1" noChangeAspect="1"/>
          </p:cNvPicPr>
          <p:nvPr>
            <p:ph idx="10"/>
          </p:nvPr>
        </p:nvPicPr>
        <p:blipFill>
          <a:blip r:embed="rId3" cstate="email">
            <a:extLst>
              <a:ext uri="{28A0092B-C50C-407E-A947-70E740481C1C}">
                <a14:useLocalDpi xmlns:a14="http://schemas.microsoft.com/office/drawing/2010/main"/>
              </a:ext>
            </a:extLst>
          </a:blip>
          <a:stretch>
            <a:fillRect/>
          </a:stretch>
        </p:blipFill>
        <p:spPr>
          <a:xfrm>
            <a:off x="6096000" y="1143000"/>
            <a:ext cx="5642044" cy="4572000"/>
          </a:xfrm>
        </p:spPr>
      </p:pic>
      <p:sp>
        <p:nvSpPr>
          <p:cNvPr id="5" name="TextBox 4">
            <a:extLst>
              <a:ext uri="{FF2B5EF4-FFF2-40B4-BE49-F238E27FC236}">
                <a16:creationId xmlns:a16="http://schemas.microsoft.com/office/drawing/2014/main" id="{9EAC2DC5-FF8A-0B94-C8B5-6E80C6C83223}"/>
              </a:ext>
            </a:extLst>
          </p:cNvPr>
          <p:cNvSpPr txBox="1"/>
          <p:nvPr/>
        </p:nvSpPr>
        <p:spPr>
          <a:xfrm>
            <a:off x="733245" y="5909094"/>
            <a:ext cx="6814867"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F56DC"/>
                </a:solidFill>
                <a:latin typeface="Calibri" panose="020F0502020204030204" pitchFamily="34" charset="0"/>
                <a:ea typeface="Calibri"/>
                <a:cs typeface="Calibri"/>
                <a:hlinkClick r:id="rId4"/>
              </a:rPr>
              <a:t>https://www.cdc.gov/nceh/radiation/emergencies/radiationhazardscale.htm</a:t>
            </a:r>
            <a:endParaRPr lang="en-US" sz="1200">
              <a:solidFill>
                <a:srgbClr val="0F56DC"/>
              </a:solidFill>
              <a:latin typeface="Calibri" panose="020F0502020204030204" pitchFamily="34" charset="0"/>
              <a:ea typeface="Calibri"/>
              <a:cs typeface="Calibri"/>
            </a:endParaRPr>
          </a:p>
          <a:p>
            <a:pPr algn="l"/>
            <a:endParaRPr lang="en-US">
              <a:solidFill>
                <a:srgbClr val="000000"/>
              </a:solidFill>
              <a:latin typeface="Calibri" panose="020F0502020204030204" pitchFamily="34" charset="0"/>
              <a:ea typeface="Calibri"/>
              <a:cs typeface="Calibri"/>
            </a:endParaRPr>
          </a:p>
        </p:txBody>
      </p:sp>
      <p:sp>
        <p:nvSpPr>
          <p:cNvPr id="4" name="Slide Number Placeholder 3">
            <a:extLst>
              <a:ext uri="{FF2B5EF4-FFF2-40B4-BE49-F238E27FC236}">
                <a16:creationId xmlns:a16="http://schemas.microsoft.com/office/drawing/2014/main" id="{1962B983-C019-0F1C-2D62-E66862FC94BF}"/>
              </a:ext>
            </a:extLst>
          </p:cNvPr>
          <p:cNvSpPr>
            <a:spLocks noGrp="1"/>
          </p:cNvSpPr>
          <p:nvPr>
            <p:ph type="sldNum" sz="quarter" idx="12"/>
          </p:nvPr>
        </p:nvSpPr>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sz="1200">
                <a:latin typeface="Calibri" panose="020F0502020204030204" pitchFamily="34" charset="0"/>
                <a:cs typeface="Calibri" panose="020F0502020204030204" pitchFamily="34" charset="0"/>
              </a:rPr>
              <a:pPr marR="0" lvl="0" indent="0" fontAlgn="auto">
                <a:lnSpc>
                  <a:spcPct val="100000"/>
                </a:lnSpc>
                <a:spcBef>
                  <a:spcPts val="0"/>
                </a:spcBef>
                <a:spcAft>
                  <a:spcPts val="0"/>
                </a:spcAft>
                <a:buClrTx/>
                <a:buSzTx/>
                <a:buFontTx/>
                <a:buNone/>
                <a:tabLst/>
                <a:defRPr/>
              </a:pPr>
              <a:t>20</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0423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CDC Decontamination Infographic</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6565" indent="-456565"/>
            <a:r>
              <a:rPr lang="en-US" b="0" dirty="0">
                <a:solidFill>
                  <a:srgbClr val="5F5F5F"/>
                </a:solidFill>
                <a:latin typeface="Calibri"/>
                <a:cs typeface="Calibri"/>
              </a:rPr>
              <a:t>An infographic outlining the steps for self or mutual decontamination. </a:t>
            </a:r>
            <a:endParaRPr lang="en-US" b="0" dirty="0">
              <a:solidFill>
                <a:srgbClr val="5F5F5F"/>
              </a:solidFill>
              <a:latin typeface="Calibri"/>
              <a:ea typeface="Calibri"/>
              <a:cs typeface="Calibri"/>
            </a:endParaRPr>
          </a:p>
          <a:p>
            <a:pPr marL="456565" indent="-456565"/>
            <a:r>
              <a:rPr lang="en-US" b="0" dirty="0">
                <a:solidFill>
                  <a:srgbClr val="5F5F5F"/>
                </a:solidFill>
                <a:latin typeface="Calibri"/>
                <a:cs typeface="Calibri"/>
              </a:rPr>
              <a:t>Available in multiple languages</a:t>
            </a:r>
            <a:endParaRPr lang="en-US" b="0" dirty="0">
              <a:solidFill>
                <a:srgbClr val="5F5F5F"/>
              </a:solidFill>
              <a:latin typeface="Calibri"/>
              <a:ea typeface="Calibri"/>
              <a:cs typeface="Calibri"/>
            </a:endParaRPr>
          </a:p>
          <a:p>
            <a:pPr marL="989965" lvl="1" indent="-380365"/>
            <a:endParaRPr lang="en-US" sz="2400">
              <a:ea typeface="Calibri" panose="020F0502020204030204"/>
              <a:cs typeface="Calibri" panose="020F0502020204030204"/>
            </a:endParaRPr>
          </a:p>
          <a:p>
            <a:pPr marL="989965" lvl="1" indent="-380365"/>
            <a:endParaRPr lang="en-US" sz="2400">
              <a:solidFill>
                <a:srgbClr val="5F5F5F"/>
              </a:solidFill>
              <a:ea typeface="Calibri" pitchFamily="34" charset="0"/>
              <a:cs typeface="Calibri" pitchFamily="34" charset="0"/>
            </a:endParaRPr>
          </a:p>
          <a:p>
            <a:pPr marL="456565" indent="-456565"/>
            <a:endParaRPr lang="en-US" sz="2667">
              <a:ea typeface="Calibri" pitchFamily="34" charset="0"/>
              <a:cs typeface="Calibri" pitchFamily="34" charset="0"/>
            </a:endParaRPr>
          </a:p>
        </p:txBody>
      </p:sp>
      <p:sp>
        <p:nvSpPr>
          <p:cNvPr id="5" name="TextBox 4">
            <a:extLst>
              <a:ext uri="{FF2B5EF4-FFF2-40B4-BE49-F238E27FC236}">
                <a16:creationId xmlns:a16="http://schemas.microsoft.com/office/drawing/2014/main" id="{E2922283-E484-6E2A-E9EF-666578F11C9E}"/>
              </a:ext>
            </a:extLst>
          </p:cNvPr>
          <p:cNvSpPr txBox="1"/>
          <p:nvPr/>
        </p:nvSpPr>
        <p:spPr>
          <a:xfrm>
            <a:off x="862641" y="5822830"/>
            <a:ext cx="58228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F56DC"/>
                </a:solidFill>
                <a:latin typeface="Calibri" panose="020F0502020204030204" pitchFamily="34" charset="0"/>
                <a:ea typeface="Calibri"/>
                <a:cs typeface="Calibri"/>
                <a:hlinkClick r:id="rId3"/>
              </a:rPr>
              <a:t>https://www.cdc.gov/nceh/radiation/emergencies/resourcelibrary/infographics.htm</a:t>
            </a:r>
            <a:endParaRPr lang="en-US"/>
          </a:p>
        </p:txBody>
      </p:sp>
      <p:pic>
        <p:nvPicPr>
          <p:cNvPr id="8" name="Content Placeholder 7" descr="Decontamination for Yourself and Others. ">
            <a:extLst>
              <a:ext uri="{FF2B5EF4-FFF2-40B4-BE49-F238E27FC236}">
                <a16:creationId xmlns:a16="http://schemas.microsoft.com/office/drawing/2014/main" id="{E3AFF1DB-2F02-8E88-7D79-CCD62BFFCBDA}"/>
              </a:ext>
            </a:extLst>
          </p:cNvPr>
          <p:cNvPicPr>
            <a:picLocks noGrp="1" noChangeAspect="1"/>
          </p:cNvPicPr>
          <p:nvPr>
            <p:ph idx="10"/>
          </p:nvPr>
        </p:nvPicPr>
        <p:blipFill>
          <a:blip r:embed="rId4"/>
          <a:stretch>
            <a:fillRect/>
          </a:stretch>
        </p:blipFill>
        <p:spPr>
          <a:xfrm>
            <a:off x="7535117" y="981152"/>
            <a:ext cx="4056987" cy="5240130"/>
          </a:xfrm>
        </p:spPr>
      </p:pic>
      <p:sp>
        <p:nvSpPr>
          <p:cNvPr id="4" name="Slide Number Placeholder 3">
            <a:extLst>
              <a:ext uri="{FF2B5EF4-FFF2-40B4-BE49-F238E27FC236}">
                <a16:creationId xmlns:a16="http://schemas.microsoft.com/office/drawing/2014/main" id="{1962B983-C019-0F1C-2D62-E66862FC94BF}"/>
              </a:ext>
            </a:extLst>
          </p:cNvPr>
          <p:cNvSpPr>
            <a:spLocks noGrp="1"/>
          </p:cNvSpPr>
          <p:nvPr>
            <p:ph type="sldNum" sz="quarter" idx="12"/>
          </p:nvPr>
        </p:nvSpPr>
        <p:spPr/>
        <p:txBody>
          <a:bodyPr lIns="91440" tIns="45720" rIns="91440" bIns="45720" anchor="t"/>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lang="en-US" sz="1200" dirty="0">
                <a:latin typeface="Calibri" panose="020F0502020204030204" pitchFamily="34" charset="0"/>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58696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FF68-6EF7-072F-FBE4-66EF648BDE7B}"/>
              </a:ext>
            </a:extLst>
          </p:cNvPr>
          <p:cNvSpPr>
            <a:spLocks noGrp="1"/>
          </p:cNvSpPr>
          <p:nvPr>
            <p:ph type="title"/>
          </p:nvPr>
        </p:nvSpPr>
        <p:spPr/>
        <p:txBody>
          <a:bodyPr lIns="91440" tIns="45720" rIns="91440" bIns="45720" anchor="b"/>
          <a:lstStyle/>
          <a:p>
            <a:r>
              <a:rPr lang="en-US">
                <a:latin typeface="Calibri"/>
                <a:ea typeface="Calibri"/>
                <a:cs typeface="Calibri"/>
              </a:rPr>
              <a:t>SIP References</a:t>
            </a:r>
            <a:endParaRPr lang="en-US"/>
          </a:p>
        </p:txBody>
      </p:sp>
      <p:sp>
        <p:nvSpPr>
          <p:cNvPr id="3" name="Content Placeholder 2">
            <a:extLst>
              <a:ext uri="{FF2B5EF4-FFF2-40B4-BE49-F238E27FC236}">
                <a16:creationId xmlns:a16="http://schemas.microsoft.com/office/drawing/2014/main" id="{D77F2711-3694-7041-774D-971F15B6E4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96489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CDC Crisis &amp; Emergency Risk Communication</a:t>
            </a:r>
          </a:p>
          <a:p>
            <a:r>
              <a:rPr lang="en-US" sz="3700">
                <a:latin typeface="Calibri"/>
                <a:cs typeface="Calibri"/>
              </a:rPr>
              <a:t>(CERC)</a:t>
            </a:r>
            <a:endParaRPr lang="en-US" sz="3700">
              <a:latin typeface="Calibri"/>
              <a:ea typeface="Calibri"/>
              <a:cs typeface="Calibri"/>
            </a:endParaRP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600201"/>
            <a:ext cx="5172892" cy="3730925"/>
          </a:xfrm>
        </p:spPr>
        <p:txBody>
          <a:bodyPr vert="horz" lIns="91440" tIns="45720" rIns="91440" bIns="45720" rtlCol="0" anchor="t">
            <a:normAutofit/>
          </a:bodyPr>
          <a:lstStyle/>
          <a:p>
            <a:pPr marL="456565" indent="-456565"/>
            <a:endParaRPr lang="en-US" sz="2650">
              <a:solidFill>
                <a:schemeClr val="accent4">
                  <a:lumMod val="75000"/>
                </a:schemeClr>
              </a:solidFill>
              <a:latin typeface="Calibri"/>
              <a:ea typeface="Calibri"/>
              <a:cs typeface="Calibri"/>
            </a:endParaRP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Be First</a:t>
            </a: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Be Right </a:t>
            </a: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Be Credible</a:t>
            </a: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Express Empathy</a:t>
            </a: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Promote Action</a:t>
            </a:r>
          </a:p>
          <a:p>
            <a:pPr marL="456565" lvl="1" indent="-456565">
              <a:buClr>
                <a:srgbClr val="541900"/>
              </a:buClr>
              <a:buSzPct val="70000"/>
              <a:buFont typeface="Wingdings" panose="05000000000000000000" pitchFamily="2" charset="2"/>
              <a:buChar char="§"/>
            </a:pPr>
            <a:r>
              <a:rPr lang="en-US" sz="2800">
                <a:solidFill>
                  <a:srgbClr val="5F5F5F"/>
                </a:solidFill>
                <a:latin typeface="Calibri"/>
                <a:cs typeface="Calibri"/>
              </a:rPr>
              <a:t>Show Respect</a:t>
            </a:r>
          </a:p>
          <a:p>
            <a:pPr marL="989965" lvl="1" indent="-380365"/>
            <a:endParaRPr lang="en-US" sz="2400">
              <a:ea typeface="Calibri" panose="020F0502020204030204"/>
              <a:cs typeface="Calibri" panose="020F0502020204030204"/>
            </a:endParaRPr>
          </a:p>
          <a:p>
            <a:pPr marL="456565" indent="-456565"/>
            <a:endParaRPr lang="en-US" sz="2667">
              <a:ea typeface="Calibri" pitchFamily="34" charset="0"/>
              <a:cs typeface="Calibri" pitchFamily="34" charset="0"/>
            </a:endParaRPr>
          </a:p>
        </p:txBody>
      </p:sp>
      <p:pic>
        <p:nvPicPr>
          <p:cNvPr id="6" name="Content Placeholder 5" descr="CDC Crisis &amp; Emergency Risk Communication logo">
            <a:extLst>
              <a:ext uri="{FF2B5EF4-FFF2-40B4-BE49-F238E27FC236}">
                <a16:creationId xmlns:a16="http://schemas.microsoft.com/office/drawing/2014/main" id="{BA04EA21-4B0A-554A-AE70-19C81AB4798E}"/>
              </a:ext>
            </a:extLst>
          </p:cNvPr>
          <p:cNvPicPr>
            <a:picLocks noGrp="1" noChangeAspect="1"/>
          </p:cNvPicPr>
          <p:nvPr>
            <p:ph idx="10"/>
          </p:nvPr>
        </p:nvPicPr>
        <p:blipFill>
          <a:blip r:embed="rId3" cstate="email">
            <a:extLst>
              <a:ext uri="{28A0092B-C50C-407E-A947-70E740481C1C}">
                <a14:useLocalDpi xmlns:a14="http://schemas.microsoft.com/office/drawing/2010/main"/>
              </a:ext>
            </a:extLst>
          </a:blip>
          <a:stretch/>
        </p:blipFill>
        <p:spPr>
          <a:xfrm>
            <a:off x="6175008" y="2534173"/>
            <a:ext cx="5081116" cy="1789654"/>
          </a:xfrm>
        </p:spPr>
      </p:pic>
      <p:sp>
        <p:nvSpPr>
          <p:cNvPr id="5" name="TextBox 4">
            <a:extLst>
              <a:ext uri="{FF2B5EF4-FFF2-40B4-BE49-F238E27FC236}">
                <a16:creationId xmlns:a16="http://schemas.microsoft.com/office/drawing/2014/main" id="{568CBB58-892B-F123-F769-E8542A2DF7B5}"/>
              </a:ext>
            </a:extLst>
          </p:cNvPr>
          <p:cNvSpPr txBox="1"/>
          <p:nvPr/>
        </p:nvSpPr>
        <p:spPr>
          <a:xfrm>
            <a:off x="6160698" y="4809227"/>
            <a:ext cx="41478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600">
              <a:solidFill>
                <a:srgbClr val="000000"/>
              </a:solidFill>
              <a:latin typeface="Calibri" panose="020F0502020204030204" pitchFamily="34" charset="0"/>
              <a:ea typeface="Calibri"/>
              <a:cs typeface="Calibri"/>
            </a:endParaRPr>
          </a:p>
          <a:p>
            <a:r>
              <a:rPr lang="en-US" sz="1600">
                <a:solidFill>
                  <a:srgbClr val="0F56DC"/>
                </a:solidFill>
                <a:latin typeface="Calibri"/>
                <a:ea typeface="Calibri"/>
                <a:cs typeface="Calibri"/>
                <a:hlinkClick r:id="rId4"/>
              </a:rPr>
              <a:t>https</a:t>
            </a:r>
            <a:r>
              <a:rPr lang="en-US" sz="1600">
                <a:solidFill>
                  <a:srgbClr val="0F56DC"/>
                </a:solidFill>
                <a:latin typeface="Calibri"/>
                <a:ea typeface="Calibri"/>
                <a:cs typeface="Calibri"/>
                <a:hlinkClick r:id="rId4">
                  <a:extLst>
                    <a:ext uri="{A12FA001-AC4F-418D-AE19-62706E023703}">
                      <ahyp:hlinkClr xmlns:ahyp="http://schemas.microsoft.com/office/drawing/2018/hyperlinkcolor" val="tx"/>
                    </a:ext>
                  </a:extLst>
                </a:hlinkClick>
              </a:rPr>
              <a:t>://emergency.cdc.gov/cerc/</a:t>
            </a:r>
            <a:endParaRPr lang="en-US" sz="1600"/>
          </a:p>
        </p:txBody>
      </p:sp>
      <p:sp>
        <p:nvSpPr>
          <p:cNvPr id="4" name="Slide Number Placeholder 3">
            <a:extLst>
              <a:ext uri="{FF2B5EF4-FFF2-40B4-BE49-F238E27FC236}">
                <a16:creationId xmlns:a16="http://schemas.microsoft.com/office/drawing/2014/main" id="{9EC4CCC2-55E8-B356-8C9B-E12599A0849C}"/>
              </a:ext>
            </a:extLst>
          </p:cNvPr>
          <p:cNvSpPr>
            <a:spLocks noGrp="1"/>
          </p:cNvSpPr>
          <p:nvPr>
            <p:ph type="sldNum" sz="quarter" idx="12"/>
          </p:nvPr>
        </p:nvSpPr>
        <p:spPr/>
        <p:txBody>
          <a:bodyPr lIns="91440" tIns="45720" rIns="91440" bIns="45720" anchor="t"/>
          <a:lstStyle/>
          <a:p>
            <a:pPr>
              <a:defRPr/>
            </a:pPr>
            <a:fld id="{2EB38C8D-4465-457C-9714-7FFAF4550ACB}" type="slidenum">
              <a:rPr lang="en-US" sz="1200" dirty="0">
                <a:latin typeface="Calibri" panose="020F0502020204030204" pitchFamily="34" charset="0"/>
                <a:cs typeface="Calibri" panose="020F0502020204030204" pitchFamily="34" charset="0"/>
              </a:rPr>
              <a:pPr>
                <a:defRPr/>
              </a:pPr>
              <a:t>23</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095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Improvised Nuclear Device Response and Recovery: Communicating in the Immediate Aftermath</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614578"/>
            <a:ext cx="5172892" cy="3299605"/>
          </a:xfrm>
        </p:spPr>
        <p:txBody>
          <a:bodyPr vert="horz" lIns="91440" tIns="45720" rIns="91440" bIns="45720" rtlCol="0" anchor="t">
            <a:normAutofit/>
          </a:bodyPr>
          <a:lstStyle/>
          <a:p>
            <a:pPr marL="456565" indent="-456565"/>
            <a:r>
              <a:rPr lang="en-US" sz="2800" b="0" dirty="0">
                <a:solidFill>
                  <a:schemeClr val="accent4">
                    <a:lumMod val="75000"/>
                  </a:schemeClr>
                </a:solidFill>
                <a:latin typeface="Calibri"/>
                <a:cs typeface="Calibri"/>
              </a:rPr>
              <a:t>This</a:t>
            </a:r>
            <a:r>
              <a:rPr lang="en-US" sz="2800" b="0" dirty="0">
                <a:solidFill>
                  <a:srgbClr val="5F5F5F"/>
                </a:solidFill>
                <a:latin typeface="Calibri"/>
                <a:cs typeface="Calibri"/>
              </a:rPr>
              <a:t> guide provides pre-scripted messages crucial for saving lives during a response to a nuclear explosion.</a:t>
            </a:r>
          </a:p>
          <a:p>
            <a:pPr marL="456565" indent="-456565"/>
            <a:r>
              <a:rPr lang="en-US" sz="2800" b="0" dirty="0">
                <a:solidFill>
                  <a:srgbClr val="5F5F5F"/>
                </a:solidFill>
                <a:latin typeface="Calibri"/>
                <a:cs typeface="Calibri"/>
              </a:rPr>
              <a:t>Messages have been pre-approved by the interagency.</a:t>
            </a:r>
          </a:p>
          <a:p>
            <a:pPr marL="456565" indent="-456565"/>
            <a:r>
              <a:rPr lang="en-US" sz="2800" b="0" dirty="0">
                <a:solidFill>
                  <a:srgbClr val="5F5F5F"/>
                </a:solidFill>
                <a:latin typeface="Calibri"/>
                <a:cs typeface="Calibri"/>
              </a:rPr>
              <a:t>New version coming soon!</a:t>
            </a:r>
            <a:endParaRPr lang="en-US" dirty="0"/>
          </a:p>
        </p:txBody>
      </p:sp>
      <p:sp>
        <p:nvSpPr>
          <p:cNvPr id="5" name="TextBox 4">
            <a:extLst>
              <a:ext uri="{FF2B5EF4-FFF2-40B4-BE49-F238E27FC236}">
                <a16:creationId xmlns:a16="http://schemas.microsoft.com/office/drawing/2014/main" id="{0E048F29-EAB1-F688-4E25-79B909803FD7}"/>
              </a:ext>
            </a:extLst>
          </p:cNvPr>
          <p:cNvSpPr txBox="1"/>
          <p:nvPr/>
        </p:nvSpPr>
        <p:spPr>
          <a:xfrm>
            <a:off x="524773" y="5068018"/>
            <a:ext cx="664952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F56DC"/>
                </a:solidFill>
                <a:latin typeface="Calibri"/>
                <a:ea typeface="Calibri"/>
                <a:cs typeface="Calibri"/>
                <a:hlinkClick r:id="rId3"/>
              </a:rPr>
              <a:t>https://www.fema.gov/sites/default/files/documents/fema_improvised-nuclear-device_communicating-aftermath_june-2013.pdf</a:t>
            </a:r>
            <a:endParaRPr lang="en-US" sz="1400">
              <a:solidFill>
                <a:srgbClr val="0F56DC"/>
              </a:solidFill>
              <a:latin typeface="Calibri"/>
              <a:ea typeface="Calibri"/>
              <a:cs typeface="Calibri"/>
            </a:endParaRPr>
          </a:p>
          <a:p>
            <a:pPr algn="l"/>
            <a:endParaRPr lang="en-US" sz="1400">
              <a:solidFill>
                <a:srgbClr val="000000"/>
              </a:solidFill>
              <a:latin typeface="Calibri" panose="020F0502020204030204" pitchFamily="34" charset="0"/>
              <a:ea typeface="Calibri"/>
              <a:cs typeface="Calibri"/>
            </a:endParaRPr>
          </a:p>
        </p:txBody>
      </p:sp>
      <p:pic>
        <p:nvPicPr>
          <p:cNvPr id="6" name="Content Placeholder 5" descr="Improvised Nuclear Device Response and Recovery: Communicating in the Immediate Aftermath">
            <a:extLst>
              <a:ext uri="{FF2B5EF4-FFF2-40B4-BE49-F238E27FC236}">
                <a16:creationId xmlns:a16="http://schemas.microsoft.com/office/drawing/2014/main" id="{6E34B661-E181-3BFA-A128-25479735BD25}"/>
              </a:ext>
            </a:extLst>
          </p:cNvPr>
          <p:cNvPicPr>
            <a:picLocks noGrp="1" noChangeAspect="1"/>
          </p:cNvPicPr>
          <p:nvPr>
            <p:ph idx="10"/>
          </p:nvPr>
        </p:nvPicPr>
        <p:blipFill>
          <a:blip r:embed="rId4" cstate="email">
            <a:extLst>
              <a:ext uri="{28A0092B-C50C-407E-A947-70E740481C1C}">
                <a14:useLocalDpi xmlns:a14="http://schemas.microsoft.com/office/drawing/2010/main"/>
              </a:ext>
            </a:extLst>
          </a:blip>
          <a:stretch>
            <a:fillRect/>
          </a:stretch>
        </p:blipFill>
        <p:spPr>
          <a:xfrm>
            <a:off x="7480260" y="1623315"/>
            <a:ext cx="3886196" cy="5029200"/>
          </a:xfrm>
          <a:prstGeom prst="rect">
            <a:avLst/>
          </a:prstGeom>
        </p:spPr>
      </p:pic>
      <p:sp>
        <p:nvSpPr>
          <p:cNvPr id="4" name="Slide Number Placeholder 3">
            <a:extLst>
              <a:ext uri="{FF2B5EF4-FFF2-40B4-BE49-F238E27FC236}">
                <a16:creationId xmlns:a16="http://schemas.microsoft.com/office/drawing/2014/main" id="{D58B2081-F3F3-5C6B-0905-C38FA59826ED}"/>
              </a:ext>
            </a:extLst>
          </p:cNvPr>
          <p:cNvSpPr>
            <a:spLocks noGrp="1"/>
          </p:cNvSpPr>
          <p:nvPr>
            <p:ph type="sldNum" sz="quarter" idx="12"/>
          </p:nvPr>
        </p:nvSpPr>
        <p:spPr/>
        <p:txBody>
          <a:bodyPr lIns="91440" tIns="45720" rIns="91440" bIns="45720" anchor="t"/>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lang="en-US" sz="1200" dirty="0">
                <a:latin typeface="Calibri" panose="020F0502020204030204" pitchFamily="34" charset="0"/>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35162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200" dirty="0">
                <a:latin typeface="Calibri"/>
                <a:cs typeface="Calibri"/>
              </a:rPr>
              <a:t>Radiation Response Briefing Manual: A Guide for Key Leaders and Public Health Decision Makers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a:lstStyle/>
          <a:p>
            <a:pPr marL="456565" indent="-456565"/>
            <a:r>
              <a:rPr lang="en-US" sz="2400" b="0" dirty="0">
                <a:solidFill>
                  <a:srgbClr val="5F5F5F"/>
                </a:solidFill>
                <a:latin typeface="Calibri"/>
                <a:cs typeface="Calibri"/>
              </a:rPr>
              <a:t>During a radiation emergency, state and local authorities must swiftly assess the hazard level and promptly issue the suitable protective actions to people in the affected area.</a:t>
            </a:r>
          </a:p>
          <a:p>
            <a:pPr marL="456565" indent="-456565"/>
            <a:r>
              <a:rPr lang="en-US" sz="2400" b="0" dirty="0">
                <a:solidFill>
                  <a:srgbClr val="5F5F5F"/>
                </a:solidFill>
                <a:latin typeface="Calibri"/>
                <a:cs typeface="Calibri"/>
              </a:rPr>
              <a:t>This briefing manual is designed to function as just-in-time training for key decision-makers.</a:t>
            </a:r>
          </a:p>
        </p:txBody>
      </p:sp>
      <p:sp>
        <p:nvSpPr>
          <p:cNvPr id="4" name="TextBox 3">
            <a:extLst>
              <a:ext uri="{FF2B5EF4-FFF2-40B4-BE49-F238E27FC236}">
                <a16:creationId xmlns:a16="http://schemas.microsoft.com/office/drawing/2014/main" id="{E36DC228-BE4B-5E27-2AFA-94320E9D9279}"/>
              </a:ext>
            </a:extLst>
          </p:cNvPr>
          <p:cNvSpPr txBox="1"/>
          <p:nvPr/>
        </p:nvSpPr>
        <p:spPr>
          <a:xfrm>
            <a:off x="767335" y="5699891"/>
            <a:ext cx="60103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u="sng">
                <a:solidFill>
                  <a:srgbClr val="000000"/>
                </a:solidFill>
                <a:latin typeface="Calibri"/>
                <a:ea typeface="Calibri"/>
                <a:cs typeface="Times New Roman"/>
                <a:hlinkClick r:id="rId3"/>
              </a:rPr>
              <a:t>https://www.cdc.gov/nceh/radiation/emergencies/pdf/20_316861-a_radiationresponse-508.pdf</a:t>
            </a:r>
            <a:endParaRPr lang="en-US" sz="1600">
              <a:solidFill>
                <a:srgbClr val="000000"/>
              </a:solidFill>
              <a:latin typeface="Calibri"/>
              <a:ea typeface="Calibri"/>
              <a:cs typeface="Times New Roman"/>
            </a:endParaRPr>
          </a:p>
        </p:txBody>
      </p:sp>
      <p:pic>
        <p:nvPicPr>
          <p:cNvPr id="5" name="Picture 4" descr="Radiation Response Briefing Manual: A Guide for Key Leaders and Public Health Decision Makers​">
            <a:extLst>
              <a:ext uri="{FF2B5EF4-FFF2-40B4-BE49-F238E27FC236}">
                <a16:creationId xmlns:a16="http://schemas.microsoft.com/office/drawing/2014/main" id="{744077BF-EFC2-9A76-CD97-96340FC1899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370417" y="1510748"/>
            <a:ext cx="3874083" cy="5029200"/>
          </a:xfrm>
          <a:prstGeom prst="rect">
            <a:avLst/>
          </a:prstGeom>
        </p:spPr>
      </p:pic>
      <p:sp>
        <p:nvSpPr>
          <p:cNvPr id="7" name="Slide Number Placeholder 3">
            <a:extLst>
              <a:ext uri="{FF2B5EF4-FFF2-40B4-BE49-F238E27FC236}">
                <a16:creationId xmlns:a16="http://schemas.microsoft.com/office/drawing/2014/main" id="{19EEF6CD-5044-3C08-A8CA-FBFB6FE80600}"/>
              </a:ext>
            </a:extLst>
          </p:cNvPr>
          <p:cNvSpPr txBox="1">
            <a:spLocks/>
          </p:cNvSpPr>
          <p:nvPr/>
        </p:nvSpPr>
        <p:spPr>
          <a:xfrm>
            <a:off x="9305900" y="6218236"/>
            <a:ext cx="27432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EB38C8D-4465-457C-9714-7FFAF4550ACB}" type="slidenum">
              <a:rPr lang="en-US" sz="1200" dirty="0">
                <a:solidFill>
                  <a:schemeClr val="tx1">
                    <a:lumMod val="75000"/>
                  </a:schemeClr>
                </a:solidFill>
                <a:latin typeface="Calibri" panose="020F0502020204030204" pitchFamily="34" charset="0"/>
                <a:cs typeface="Calibri" panose="020F0502020204030204" pitchFamily="34" charset="0"/>
              </a:rPr>
              <a:pPr algn="r">
                <a:defRPr/>
              </a:pPr>
              <a:t>25</a:t>
            </a:fld>
            <a:endParaRPr lang="en-US" sz="1200">
              <a:solidFill>
                <a:schemeClr val="tx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975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SIP?</a:t>
            </a:r>
            <a:endParaRPr lang="en-US"/>
          </a:p>
        </p:txBody>
      </p:sp>
      <p:sp>
        <p:nvSpPr>
          <p:cNvPr id="5" name="Slide Number Placeholder 3">
            <a:extLst>
              <a:ext uri="{FF2B5EF4-FFF2-40B4-BE49-F238E27FC236}">
                <a16:creationId xmlns:a16="http://schemas.microsoft.com/office/drawing/2014/main" id="{214C91AB-0603-499E-CE4E-3FC5357D12C5}"/>
              </a:ext>
            </a:extLst>
          </p:cNvPr>
          <p:cNvSpPr>
            <a:spLocks noGrp="1"/>
          </p:cNvSpPr>
          <p:nvPr>
            <p:ph type="sldNum" sz="quarter" idx="12"/>
          </p:nvPr>
        </p:nvSpPr>
        <p:spPr>
          <a:xfrm>
            <a:off x="9305900" y="6218236"/>
            <a:ext cx="2743200" cy="365125"/>
          </a:xfrm>
          <a:prstGeom prst="rect">
            <a:avLst/>
          </a:prstGeom>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dirty="0"/>
              <a:pPr marR="0" lvl="0" indent="0" fontAlgn="auto">
                <a:lnSpc>
                  <a:spcPct val="100000"/>
                </a:lnSpc>
                <a:spcBef>
                  <a:spcPts val="0"/>
                </a:spcBef>
                <a:spcAft>
                  <a:spcPts val="0"/>
                </a:spcAft>
                <a:buClrTx/>
                <a:buSzTx/>
                <a:buFontTx/>
                <a:buNone/>
                <a:tabLst/>
                <a:defRPr/>
              </a:pPr>
              <a:t>26</a:t>
            </a:fld>
            <a:endParaRPr lang="en-US"/>
          </a:p>
        </p:txBody>
      </p:sp>
    </p:spTree>
    <p:extLst>
      <p:ext uri="{BB962C8B-B14F-4D97-AF65-F5344CB8AC3E}">
        <p14:creationId xmlns:p14="http://schemas.microsoft.com/office/powerpoint/2010/main" val="18982108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vert="horz" lIns="121920" tIns="60960" rIns="121920" bIns="60960" rtlCol="0" anchor="b">
            <a:normAutofit/>
          </a:bodyPr>
          <a:lstStyle/>
          <a:p>
            <a:r>
              <a:rPr lang="en-US">
                <a:latin typeface="Calibri"/>
                <a:cs typeface="Calibri"/>
              </a:rPr>
              <a:t>Responder Health and Safety</a:t>
            </a:r>
          </a:p>
        </p:txBody>
      </p:sp>
      <p:sp>
        <p:nvSpPr>
          <p:cNvPr id="6" name="Text Placeholder 5"/>
          <p:cNvSpPr>
            <a:spLocks noGrp="1"/>
          </p:cNvSpPr>
          <p:nvPr>
            <p:ph type="body" idx="1"/>
          </p:nvPr>
        </p:nvSpPr>
        <p:spPr>
          <a:xfrm>
            <a:off x="509338" y="4818086"/>
            <a:ext cx="10363200" cy="1651167"/>
          </a:xfrm>
        </p:spPr>
        <p:txBody>
          <a:bodyPr>
            <a:normAutofit/>
          </a:bodyPr>
          <a:lstStyle/>
          <a:p>
            <a:r>
              <a:rPr lang="en-US"/>
              <a:t>Phase: Early</a:t>
            </a:r>
          </a:p>
          <a:p>
            <a:r>
              <a:rPr lang="en-US"/>
              <a:t>Objective: Life Safety / Risk Mitigation</a:t>
            </a:r>
          </a:p>
          <a:p>
            <a:r>
              <a:rPr lang="en-US"/>
              <a:t>Functional Area: Worker Health and Safety</a:t>
            </a:r>
          </a:p>
        </p:txBody>
      </p:sp>
    </p:spTree>
    <p:extLst>
      <p:ext uri="{BB962C8B-B14F-4D97-AF65-F5344CB8AC3E}">
        <p14:creationId xmlns:p14="http://schemas.microsoft.com/office/powerpoint/2010/main" val="18527962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106312" y="365126"/>
            <a:ext cx="10247489" cy="620007"/>
          </a:xfrm>
        </p:spPr>
        <p:txBody>
          <a:bodyPr>
            <a:normAutofit fontScale="90000"/>
          </a:bodyPr>
          <a:lstStyle/>
          <a:p>
            <a:r>
              <a:rPr lang="en-US" sz="3700" b="1">
                <a:solidFill>
                  <a:srgbClr val="0039A6"/>
                </a:solidFill>
                <a:latin typeface="Calibri"/>
                <a:ea typeface="Calibri"/>
                <a:cs typeface="Calibri"/>
              </a:rPr>
              <a:t>Response Objectives, Functions, and Activities Responder Health &amp; Safety </a:t>
            </a:r>
            <a:endParaRPr lang="en-US" sz="3700" b="1">
              <a:solidFill>
                <a:srgbClr val="0039A6"/>
              </a:solidFill>
              <a:latin typeface="Calibri" pitchFamily="34" charset="0"/>
              <a:ea typeface="Calibri"/>
              <a:cs typeface="Calibri"/>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28</a:t>
            </a:fld>
            <a:endParaRPr lang="en-US"/>
          </a:p>
        </p:txBody>
      </p:sp>
      <p:pic>
        <p:nvPicPr>
          <p:cNvPr id="8" name="Content Placeholder 7" descr="Early phase, life safety &amp; risk mitigation activities: responder health and safety.">
            <a:extLst>
              <a:ext uri="{FF2B5EF4-FFF2-40B4-BE49-F238E27FC236}">
                <a16:creationId xmlns:a16="http://schemas.microsoft.com/office/drawing/2014/main" id="{3FBC166E-B405-16B3-A813-3071A11EBB96}"/>
              </a:ext>
            </a:extLst>
          </p:cNvPr>
          <p:cNvPicPr>
            <a:picLocks noGrp="1" noChangeAspect="1"/>
          </p:cNvPicPr>
          <p:nvPr>
            <p:ph idx="1"/>
          </p:nvPr>
        </p:nvPicPr>
        <p:blipFill>
          <a:blip r:embed="rId3"/>
          <a:stretch>
            <a:fillRect/>
          </a:stretch>
        </p:blipFill>
        <p:spPr>
          <a:xfrm>
            <a:off x="94" y="-3174"/>
            <a:ext cx="12311556" cy="6876822"/>
          </a:xfrm>
        </p:spPr>
      </p:pic>
      <p:sp>
        <p:nvSpPr>
          <p:cNvPr id="6" name="Rectangle 5" descr="Early phase, life safety and mitigation activities:  responder health &amp; safety">
            <a:extLst>
              <a:ext uri="{FF2B5EF4-FFF2-40B4-BE49-F238E27FC236}">
                <a16:creationId xmlns:a16="http://schemas.microsoft.com/office/drawing/2014/main" id="{99CFB099-44E8-305B-B787-9ED2DFED4186}"/>
              </a:ext>
            </a:extLst>
          </p:cNvPr>
          <p:cNvSpPr/>
          <p:nvPr/>
        </p:nvSpPr>
        <p:spPr>
          <a:xfrm>
            <a:off x="1708485" y="799945"/>
            <a:ext cx="7466495" cy="2365739"/>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22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Responder Health and Safety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a:xfrm>
            <a:off x="609600" y="1545167"/>
            <a:ext cx="5010615" cy="4455584"/>
          </a:xfrm>
        </p:spPr>
        <p:txBody>
          <a:bodyPr vert="horz" lIns="91440" tIns="45720" rIns="91440" bIns="45720" rtlCol="0" anchor="t">
            <a:normAutofit lnSpcReduction="10000"/>
          </a:bodyPr>
          <a:lstStyle/>
          <a:p>
            <a:pPr marL="456565" indent="-456565"/>
            <a:r>
              <a:rPr lang="en-US" sz="2800" b="1">
                <a:latin typeface="Calibri"/>
                <a:cs typeface="Calibri"/>
              </a:rPr>
              <a:t>Prerequisites</a:t>
            </a:r>
          </a:p>
          <a:p>
            <a:pPr marL="742950" lvl="1" indent="-285750"/>
            <a:r>
              <a:rPr lang="en-US" sz="2800">
                <a:latin typeface="Calibri"/>
                <a:cs typeface="Calibri"/>
              </a:rPr>
              <a:t>Initial Interagency Modeling and Atmospheric Assessment Center (IMAAC) models received</a:t>
            </a:r>
            <a:endParaRPr lang="en-US" sz="2800">
              <a:latin typeface="Calibri"/>
              <a:ea typeface="Calibri"/>
              <a:cs typeface="Calibri"/>
            </a:endParaRPr>
          </a:p>
          <a:p>
            <a:pPr marL="742950" lvl="1" indent="-285750" eaLnBrk="0" fontAlgn="base" hangingPunct="0">
              <a:spcBef>
                <a:spcPct val="20000"/>
              </a:spcBef>
              <a:spcAft>
                <a:spcPct val="0"/>
              </a:spcAft>
              <a:buFont typeface="Arial" panose="020B0604020202020204" pitchFamily="34" charset="0"/>
              <a:buChar char="–"/>
            </a:pPr>
            <a:r>
              <a:rPr lang="en-US" sz="2800">
                <a:latin typeface="Calibri"/>
                <a:cs typeface="Calibri"/>
              </a:rPr>
              <a:t>Dose assessment</a:t>
            </a:r>
            <a:endParaRPr lang="en-US" sz="2800">
              <a:latin typeface="Calibri"/>
              <a:ea typeface="Calibri"/>
              <a:cs typeface="Calibri"/>
            </a:endParaRPr>
          </a:p>
          <a:p>
            <a:pPr marL="742950" lvl="1" indent="-285750" eaLnBrk="0" fontAlgn="base" hangingPunct="0">
              <a:spcBef>
                <a:spcPct val="20000"/>
              </a:spcBef>
              <a:spcAft>
                <a:spcPct val="0"/>
              </a:spcAft>
              <a:buFont typeface="Arial" panose="020B0604020202020204" pitchFamily="34" charset="0"/>
              <a:buChar char="–"/>
            </a:pPr>
            <a:r>
              <a:rPr lang="en-US" sz="2800">
                <a:latin typeface="Calibri"/>
                <a:cs typeface="Calibri"/>
              </a:rPr>
              <a:t>Lifting of shelter-in-place for responders</a:t>
            </a:r>
            <a:endParaRPr lang="en-US" sz="2800">
              <a:latin typeface="Calibri"/>
              <a:ea typeface="Calibri"/>
              <a:cs typeface="Calibri"/>
            </a:endParaRPr>
          </a:p>
          <a:p>
            <a:pPr marL="456565" indent="-456565"/>
            <a:r>
              <a:rPr lang="en-US" sz="2800" b="1">
                <a:latin typeface="Calibri"/>
                <a:cs typeface="Calibri"/>
              </a:rPr>
              <a:t>Concurrencies</a:t>
            </a:r>
            <a:endParaRPr lang="en-US" sz="2800" b="1">
              <a:latin typeface="Calibri"/>
              <a:ea typeface="Calibri"/>
              <a:cs typeface="Calibri"/>
            </a:endParaRPr>
          </a:p>
          <a:p>
            <a:pPr marL="742950" lvl="1" indent="-285750" eaLnBrk="0" fontAlgn="base" hangingPunct="0">
              <a:spcBef>
                <a:spcPct val="20000"/>
              </a:spcBef>
              <a:spcAft>
                <a:spcPct val="0"/>
              </a:spcAft>
              <a:buFont typeface="Arial" panose="020B0604020202020204" pitchFamily="34" charset="0"/>
              <a:buChar char="–"/>
            </a:pPr>
            <a:r>
              <a:rPr lang="en-US" sz="2800">
                <a:latin typeface="Calibri"/>
                <a:cs typeface="Calibri"/>
              </a:rPr>
              <a:t>Field medical care</a:t>
            </a:r>
            <a:endParaRPr lang="en-US" sz="2800">
              <a:latin typeface="Calibri"/>
              <a:ea typeface="Calibri"/>
              <a:cs typeface="Calibri"/>
            </a:endParaRPr>
          </a:p>
          <a:p>
            <a:pPr marL="989965" lvl="1" indent="-380365"/>
            <a:endParaRPr lang="en-US" sz="2650">
              <a:cs typeface="Calibri"/>
            </a:endParaRPr>
          </a:p>
          <a:p>
            <a:pPr marL="608965" lvl="1" indent="0">
              <a:buNone/>
            </a:pPr>
            <a:endParaRPr lang="en-US">
              <a:cs typeface="Calibri" panose="020F0502020204030204"/>
            </a:endParaRPr>
          </a:p>
        </p:txBody>
      </p:sp>
      <p:sp>
        <p:nvSpPr>
          <p:cNvPr id="5" name="Slide Number Placeholder 4">
            <a:extLst>
              <a:ext uri="{FF2B5EF4-FFF2-40B4-BE49-F238E27FC236}">
                <a16:creationId xmlns:a16="http://schemas.microsoft.com/office/drawing/2014/main" id="{96E20E84-8ED9-4AFC-D41E-F374F7D733F9}"/>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29</a:t>
            </a:fld>
            <a:endParaRPr lang="en-US"/>
          </a:p>
        </p:txBody>
      </p:sp>
      <p:sp>
        <p:nvSpPr>
          <p:cNvPr id="4" name="Text Placeholder 2">
            <a:extLst>
              <a:ext uri="{FF2B5EF4-FFF2-40B4-BE49-F238E27FC236}">
                <a16:creationId xmlns:a16="http://schemas.microsoft.com/office/drawing/2014/main" id="{E4B5E001-A5E0-4855-C3AC-DD6857668379}"/>
              </a:ext>
            </a:extLst>
          </p:cNvPr>
          <p:cNvSpPr txBox="1">
            <a:spLocks/>
          </p:cNvSpPr>
          <p:nvPr/>
        </p:nvSpPr>
        <p:spPr bwMode="auto">
          <a:xfrm>
            <a:off x="6096000" y="1545167"/>
            <a:ext cx="5486400" cy="445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rgbClr val="005DAA"/>
              </a:buClr>
              <a:buFont typeface="Wingdings" panose="05000000000000000000" pitchFamily="2" charset="2"/>
              <a:buChar char="§"/>
              <a:defRPr sz="2000" kern="1200">
                <a:solidFill>
                  <a:schemeClr val="accent4">
                    <a:lumMod val="7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532E63"/>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9A3B26"/>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a:latin typeface="Calibri"/>
                <a:cs typeface="Calibri"/>
              </a:rPr>
              <a:t>Dependencies</a:t>
            </a:r>
          </a:p>
          <a:p>
            <a:pPr lvl="1"/>
            <a:r>
              <a:rPr lang="en-US" sz="2800">
                <a:latin typeface="Calibri"/>
                <a:cs typeface="Calibri"/>
              </a:rPr>
              <a:t>Evacuation</a:t>
            </a:r>
            <a:endParaRPr lang="en-US" sz="2800">
              <a:cs typeface="Calibri"/>
            </a:endParaRPr>
          </a:p>
          <a:p>
            <a:pPr lvl="1"/>
            <a:r>
              <a:rPr lang="en-US" sz="2800">
                <a:latin typeface="Calibri"/>
                <a:cs typeface="Calibri"/>
              </a:rPr>
              <a:t>Population monitoring</a:t>
            </a:r>
            <a:endParaRPr lang="en-US" sz="2800">
              <a:latin typeface="Calibri"/>
              <a:ea typeface="Calibri"/>
              <a:cs typeface="Calibri"/>
            </a:endParaRPr>
          </a:p>
          <a:p>
            <a:pPr marL="608965" lvl="1" indent="0">
              <a:buNone/>
            </a:pPr>
            <a:endParaRPr lang="en-US" sz="2650">
              <a:solidFill>
                <a:schemeClr val="accent3">
                  <a:lumMod val="75000"/>
                </a:schemeClr>
              </a:solidFill>
              <a:ea typeface="Calibri" panose="020F0502020204030204" pitchFamily="34" charset="0"/>
              <a:cs typeface="Calibri" panose="020F0502020204030204" pitchFamily="34" charset="0"/>
            </a:endParaRPr>
          </a:p>
          <a:p>
            <a:pPr lvl="1"/>
            <a:endParaRPr lang="en-US" sz="2667"/>
          </a:p>
        </p:txBody>
      </p:sp>
    </p:spTree>
    <p:extLst>
      <p:ext uri="{BB962C8B-B14F-4D97-AF65-F5344CB8AC3E}">
        <p14:creationId xmlns:p14="http://schemas.microsoft.com/office/powerpoint/2010/main" val="13062394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lIns="91440" tIns="45720" rIns="91440" bIns="45720" anchor="b" anchorCtr="0">
            <a:normAutofit/>
          </a:bodyPr>
          <a:lstStyle/>
          <a:p>
            <a:r>
              <a:rPr lang="en-US" sz="3700">
                <a:latin typeface="Calibri"/>
                <a:ea typeface="Calibri"/>
                <a:cs typeface="Calibri"/>
              </a:rPr>
              <a:t>Module Overview: T+0 -&gt; T+36hrs</a:t>
            </a:r>
          </a:p>
        </p:txBody>
      </p:sp>
      <p:sp>
        <p:nvSpPr>
          <p:cNvPr id="4" name="Content Placeholder 3">
            <a:extLst>
              <a:ext uri="{FF2B5EF4-FFF2-40B4-BE49-F238E27FC236}">
                <a16:creationId xmlns:a16="http://schemas.microsoft.com/office/drawing/2014/main" id="{4291A852-DF29-80EC-1957-7C478EB24770}"/>
              </a:ext>
            </a:extLst>
          </p:cNvPr>
          <p:cNvSpPr>
            <a:spLocks noGrp="1"/>
          </p:cNvSpPr>
          <p:nvPr>
            <p:ph type="body" sz="quarter" idx="10"/>
          </p:nvPr>
        </p:nvSpPr>
        <p:spPr/>
        <p:txBody>
          <a:bodyPr vert="horz" lIns="91440" tIns="45720" rIns="91440" bIns="45720" rtlCol="0" anchor="t">
            <a:normAutofit/>
          </a:bodyPr>
          <a:lstStyle/>
          <a:p>
            <a:pPr marL="456565" indent="-456565"/>
            <a:r>
              <a:rPr lang="en-US" sz="2650">
                <a:latin typeface="Calibri"/>
                <a:cs typeface="Calibri"/>
              </a:rPr>
              <a:t>Response Activities</a:t>
            </a:r>
            <a:endParaRPr lang="en-US" sz="2650">
              <a:latin typeface="Calibri"/>
              <a:ea typeface="Calibri"/>
              <a:cs typeface="Calibri"/>
            </a:endParaRPr>
          </a:p>
          <a:p>
            <a:pPr marL="1523365" lvl="2" indent="-304165"/>
            <a:r>
              <a:rPr lang="en-US" sz="2650">
                <a:solidFill>
                  <a:srgbClr val="5F5F5F"/>
                </a:solidFill>
                <a:latin typeface="Calibri"/>
                <a:cs typeface="Calibri"/>
              </a:rPr>
              <a:t>Shelter-in-Place</a:t>
            </a:r>
            <a:endParaRPr lang="en-US" sz="2650">
              <a:solidFill>
                <a:srgbClr val="5F5F5F"/>
              </a:solidFill>
              <a:latin typeface="Calibri"/>
              <a:ea typeface="Calibri"/>
              <a:cs typeface="Calibri"/>
            </a:endParaRPr>
          </a:p>
          <a:p>
            <a:pPr marL="1523365" lvl="2" indent="-304165"/>
            <a:r>
              <a:rPr lang="en-US" sz="2650">
                <a:solidFill>
                  <a:srgbClr val="5F5F5F"/>
                </a:solidFill>
                <a:latin typeface="Calibri"/>
                <a:cs typeface="Calibri"/>
              </a:rPr>
              <a:t>Responder Health and Safety</a:t>
            </a:r>
            <a:endParaRPr lang="en-US" sz="2650">
              <a:solidFill>
                <a:srgbClr val="5F5F5F"/>
              </a:solidFill>
              <a:latin typeface="Calibri"/>
              <a:ea typeface="Calibri"/>
              <a:cs typeface="Calibri"/>
            </a:endParaRPr>
          </a:p>
          <a:p>
            <a:pPr marL="1523365" lvl="2" indent="-304165"/>
            <a:r>
              <a:rPr lang="en-US" sz="2650">
                <a:solidFill>
                  <a:srgbClr val="5F5F5F"/>
                </a:solidFill>
                <a:latin typeface="Calibri"/>
                <a:cs typeface="Calibri"/>
              </a:rPr>
              <a:t>Evacuation </a:t>
            </a:r>
            <a:endParaRPr lang="en-US" sz="2650">
              <a:solidFill>
                <a:srgbClr val="5F5F5F"/>
              </a:solidFill>
              <a:latin typeface="Calibri"/>
              <a:ea typeface="Calibri"/>
              <a:cs typeface="Calibri"/>
            </a:endParaRPr>
          </a:p>
          <a:p>
            <a:pPr marL="989965" lvl="1" indent="-380365">
              <a:buClr>
                <a:srgbClr val="006A71"/>
              </a:buClr>
            </a:pPr>
            <a:endParaRPr lang="en-US" sz="2800">
              <a:solidFill>
                <a:schemeClr val="tx1"/>
              </a:solidFill>
              <a:latin typeface="Calibri"/>
              <a:ea typeface="Calibri"/>
              <a:cs typeface="Calibri"/>
            </a:endParaRPr>
          </a:p>
          <a:p>
            <a:pPr marL="989965" lvl="1" indent="-380365"/>
            <a:endParaRPr lang="en-US">
              <a:cs typeface="Calibri"/>
            </a:endParaRPr>
          </a:p>
        </p:txBody>
      </p:sp>
      <p:sp>
        <p:nvSpPr>
          <p:cNvPr id="3" name="Slide Number Placeholder 2">
            <a:extLst>
              <a:ext uri="{FF2B5EF4-FFF2-40B4-BE49-F238E27FC236}">
                <a16:creationId xmlns:a16="http://schemas.microsoft.com/office/drawing/2014/main" id="{C85A3F3E-3136-BE6A-7B6A-B2A5B3941646}"/>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3</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46218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dirty="0">
                <a:latin typeface="Calibri"/>
                <a:ea typeface="Calibri"/>
                <a:cs typeface="Calibri"/>
              </a:rPr>
              <a:t>Learning Objectives for Responder Health and Safety </a:t>
            </a:r>
            <a:endParaRPr lang="en-US" dirty="0"/>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2800" dirty="0">
                <a:latin typeface="Calibri"/>
                <a:cs typeface="Calibri"/>
              </a:rPr>
              <a:t>Describe methods </a:t>
            </a:r>
            <a:r>
              <a:rPr lang="en-US" sz="2800" u="sng" dirty="0">
                <a:latin typeface="Calibri"/>
                <a:cs typeface="Calibri"/>
              </a:rPr>
              <a:t>to determine</a:t>
            </a:r>
            <a:r>
              <a:rPr lang="en-US" sz="2800" dirty="0">
                <a:latin typeface="Calibri"/>
                <a:cs typeface="Calibri"/>
              </a:rPr>
              <a:t> emergency responders’ doses.</a:t>
            </a:r>
          </a:p>
          <a:p>
            <a:pPr marL="456565" indent="-456565"/>
            <a:r>
              <a:rPr lang="en-US" sz="2800" dirty="0">
                <a:latin typeface="Calibri"/>
                <a:cs typeface="Calibri"/>
              </a:rPr>
              <a:t>Describe methods </a:t>
            </a:r>
            <a:r>
              <a:rPr lang="en-US" sz="2800" u="sng" dirty="0">
                <a:latin typeface="Calibri"/>
                <a:cs typeface="Calibri"/>
              </a:rPr>
              <a:t>to monitor</a:t>
            </a:r>
            <a:r>
              <a:rPr lang="en-US" sz="2800" dirty="0">
                <a:latin typeface="Calibri"/>
                <a:cs typeface="Calibri"/>
              </a:rPr>
              <a:t> emergency responders’ doses.</a:t>
            </a:r>
            <a:endParaRPr lang="en-US" sz="2800" dirty="0">
              <a:latin typeface="Calibri"/>
              <a:ea typeface="Calibri"/>
              <a:cs typeface="Calibri"/>
            </a:endParaRPr>
          </a:p>
          <a:p>
            <a:pPr marL="456565" indent="-456565"/>
            <a:r>
              <a:rPr lang="en-US" sz="2800" dirty="0">
                <a:latin typeface="Calibri"/>
                <a:cs typeface="Calibri"/>
              </a:rPr>
              <a:t>Identify appropriate personal protective equipment (PPE) for responders.</a:t>
            </a:r>
            <a:endParaRPr lang="en-US" sz="2800" dirty="0">
              <a:latin typeface="Calibri"/>
              <a:ea typeface="Calibri"/>
              <a:cs typeface="Calibri"/>
            </a:endParaRPr>
          </a:p>
          <a:p>
            <a:pPr marL="456565" indent="-456565"/>
            <a:r>
              <a:rPr lang="en-US" sz="2800" dirty="0">
                <a:latin typeface="Calibri"/>
                <a:cs typeface="Calibri"/>
              </a:rPr>
              <a:t>Determine responders’ stay times based on the operational environment.</a:t>
            </a:r>
            <a:endParaRPr lang="en-US" sz="2800" dirty="0">
              <a:latin typeface="Calibri"/>
              <a:ea typeface="Calibri"/>
              <a:cs typeface="Calibri"/>
            </a:endParaRPr>
          </a:p>
        </p:txBody>
      </p:sp>
      <p:sp>
        <p:nvSpPr>
          <p:cNvPr id="4" name="Slide Number Placeholder 3">
            <a:extLst>
              <a:ext uri="{FF2B5EF4-FFF2-40B4-BE49-F238E27FC236}">
                <a16:creationId xmlns:a16="http://schemas.microsoft.com/office/drawing/2014/main" id="{96769437-2728-6F6D-6758-806A13FC694A}"/>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30</a:t>
            </a:fld>
            <a:endParaRPr lang="en-US"/>
          </a:p>
        </p:txBody>
      </p:sp>
    </p:spTree>
    <p:extLst>
      <p:ext uri="{BB962C8B-B14F-4D97-AF65-F5344CB8AC3E}">
        <p14:creationId xmlns:p14="http://schemas.microsoft.com/office/powerpoint/2010/main" val="5148492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Who is a Responder?</a:t>
            </a:r>
            <a:endParaRPr lang="en-US" sz="3700">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fontScale="85000" lnSpcReduction="20000"/>
          </a:bodyPr>
          <a:lstStyle/>
          <a:p>
            <a:pPr marL="456565" indent="-456565"/>
            <a:r>
              <a:rPr lang="en-US" sz="2650" dirty="0">
                <a:latin typeface="Calibri"/>
                <a:ea typeface="+mn-lt"/>
                <a:cs typeface="+mn-lt"/>
              </a:rPr>
              <a:t>The Department of Homeland Security (DHS)</a:t>
            </a:r>
            <a:r>
              <a:rPr lang="en-US" sz="2650" i="1" dirty="0">
                <a:latin typeface="Calibri"/>
                <a:ea typeface="+mn-lt"/>
                <a:cs typeface="+mn-lt"/>
              </a:rPr>
              <a:t> Health and Safety Planning Guide</a:t>
            </a:r>
            <a:r>
              <a:rPr lang="en-US" sz="2650" dirty="0">
                <a:latin typeface="Calibri"/>
                <a:ea typeface="+mn-lt"/>
                <a:cs typeface="+mn-lt"/>
              </a:rPr>
              <a:t> defines “responders” as a diverse group of individuals crucial to mitigating the potential catastrophic effects of an improvised nuclear device (IND).</a:t>
            </a:r>
            <a:endParaRPr lang="en-US" sz="2650" dirty="0">
              <a:latin typeface="Calibri"/>
              <a:cs typeface="Calibri"/>
            </a:endParaRPr>
          </a:p>
          <a:p>
            <a:pPr marL="456565" indent="-456565"/>
            <a:r>
              <a:rPr lang="en-US" sz="2650" dirty="0">
                <a:latin typeface="Calibri"/>
                <a:ea typeface="+mn-lt"/>
                <a:cs typeface="+mn-lt"/>
              </a:rPr>
              <a:t>This broad definition includes:</a:t>
            </a:r>
          </a:p>
          <a:p>
            <a:pPr marL="989330" lvl="1" indent="-456565"/>
            <a:r>
              <a:rPr lang="en-US" sz="2650" dirty="0">
                <a:latin typeface="Calibri"/>
                <a:ea typeface="+mn-lt"/>
                <a:cs typeface="+mn-lt"/>
              </a:rPr>
              <a:t>Traditional first responders [e.g., emergency medical services (EMS), firefighters, law enforcement, hazardous materials (HAZMAT)]</a:t>
            </a:r>
          </a:p>
          <a:p>
            <a:pPr marL="989330" lvl="1" indent="-456565"/>
            <a:r>
              <a:rPr lang="en-US" sz="2650" dirty="0">
                <a:latin typeface="Calibri"/>
                <a:ea typeface="+mn-lt"/>
                <a:cs typeface="+mn-lt"/>
              </a:rPr>
              <a:t>Emergency management </a:t>
            </a:r>
          </a:p>
          <a:p>
            <a:pPr marL="989330" lvl="1" indent="-456565"/>
            <a:r>
              <a:rPr lang="en-US" sz="2650" dirty="0">
                <a:latin typeface="Calibri"/>
                <a:ea typeface="+mn-lt"/>
                <a:cs typeface="+mn-lt"/>
              </a:rPr>
              <a:t>Public health and medical professionals</a:t>
            </a:r>
          </a:p>
          <a:p>
            <a:pPr marL="989330" lvl="1" indent="-456565"/>
            <a:r>
              <a:rPr lang="en-US" sz="2650" dirty="0">
                <a:latin typeface="Calibri"/>
                <a:ea typeface="+mn-lt"/>
                <a:cs typeface="+mn-lt"/>
              </a:rPr>
              <a:t>Skilled support personnel</a:t>
            </a:r>
          </a:p>
          <a:p>
            <a:pPr marL="989330" lvl="1" indent="-456565"/>
            <a:r>
              <a:rPr lang="en-US" sz="2650" dirty="0">
                <a:latin typeface="Calibri"/>
                <a:ea typeface="+mn-lt"/>
                <a:cs typeface="+mn-lt"/>
              </a:rPr>
              <a:t>Emergency service and critical infrastructure personnel. </a:t>
            </a:r>
            <a:endParaRPr lang="en-US" sz="2650" dirty="0">
              <a:latin typeface="Calibri"/>
              <a:ea typeface="Calibri"/>
              <a:cs typeface="Calibri"/>
            </a:endParaRPr>
          </a:p>
          <a:p>
            <a:pPr marL="456565" indent="-456565"/>
            <a:r>
              <a:rPr lang="en-US" sz="2650" dirty="0">
                <a:latin typeface="Calibri"/>
                <a:ea typeface="+mn-lt"/>
                <a:cs typeface="+mn-lt"/>
              </a:rPr>
              <a:t>Responders may be from government, volunteer, or private sector organizations.</a:t>
            </a:r>
          </a:p>
          <a:p>
            <a:pPr marL="456565" indent="-456565"/>
            <a:r>
              <a:rPr lang="en-US" sz="2650" dirty="0">
                <a:latin typeface="Calibri"/>
                <a:ea typeface="+mn-lt"/>
                <a:cs typeface="+mn-lt"/>
              </a:rPr>
              <a:t>Responders may face a variety of hazards in addition to radiation.</a:t>
            </a:r>
          </a:p>
          <a:p>
            <a:pPr marL="989330" lvl="1" indent="-456565"/>
            <a:r>
              <a:rPr lang="en-US" sz="2650" dirty="0">
                <a:latin typeface="Calibri"/>
                <a:ea typeface="+mn-lt"/>
                <a:cs typeface="+mn-lt"/>
              </a:rPr>
              <a:t>Health and safety efforts need to </a:t>
            </a:r>
            <a:r>
              <a:rPr lang="en-US" sz="2650" b="1" dirty="0">
                <a:latin typeface="Calibri"/>
                <a:ea typeface="+mn-lt"/>
                <a:cs typeface="+mn-lt"/>
              </a:rPr>
              <a:t>protect all responders from all hazards</a:t>
            </a:r>
            <a:r>
              <a:rPr lang="en-US" sz="2650" dirty="0">
                <a:latin typeface="Calibri"/>
                <a:ea typeface="+mn-lt"/>
                <a:cs typeface="+mn-lt"/>
              </a:rPr>
              <a:t>.</a:t>
            </a:r>
            <a:endParaRPr lang="en-US" sz="2650" dirty="0">
              <a:latin typeface="Calibri"/>
              <a:ea typeface="Calibri"/>
              <a:cs typeface="Calibri"/>
            </a:endParaRPr>
          </a:p>
        </p:txBody>
      </p:sp>
      <p:sp>
        <p:nvSpPr>
          <p:cNvPr id="4" name="Slide Number Placeholder 3">
            <a:extLst>
              <a:ext uri="{FF2B5EF4-FFF2-40B4-BE49-F238E27FC236}">
                <a16:creationId xmlns:a16="http://schemas.microsoft.com/office/drawing/2014/main" id="{18E05045-AFCD-A378-5189-9830171F80F7}"/>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31</a:t>
            </a:fld>
            <a:endParaRPr lang="en-US"/>
          </a:p>
        </p:txBody>
      </p:sp>
    </p:spTree>
    <p:extLst>
      <p:ext uri="{BB962C8B-B14F-4D97-AF65-F5344CB8AC3E}">
        <p14:creationId xmlns:p14="http://schemas.microsoft.com/office/powerpoint/2010/main" val="31459923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 Who is an Emergency Worker?</a:t>
            </a:r>
            <a:endParaRPr lang="en-US" sz="3700">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45167"/>
            <a:ext cx="10972800" cy="4788558"/>
          </a:xfrm>
        </p:spPr>
        <p:txBody>
          <a:bodyPr vert="horz" lIns="91440" tIns="45720" rIns="91440" bIns="45720" rtlCol="0" anchor="t">
            <a:noAutofit/>
          </a:bodyPr>
          <a:lstStyle/>
          <a:p>
            <a:pPr marL="456565" indent="-456565"/>
            <a:r>
              <a:rPr lang="en-US" sz="2400" dirty="0">
                <a:latin typeface="Calibri"/>
                <a:cs typeface="Segoe UI"/>
              </a:rPr>
              <a:t>Emergency workers are defined in Report 179 of the National Council on Radiation Protection and Measurements (NCRP) as: </a:t>
            </a:r>
            <a:endParaRPr lang="en-US" sz="2400" dirty="0">
              <a:latin typeface="Calibri"/>
              <a:cs typeface="Calibri"/>
            </a:endParaRPr>
          </a:p>
          <a:p>
            <a:pPr marL="989965" lvl="1" indent="-380365"/>
            <a:r>
              <a:rPr lang="en-US" sz="2400" dirty="0">
                <a:latin typeface="Calibri"/>
                <a:cs typeface="Segoe UI"/>
              </a:rPr>
              <a:t>Workers who would be summoned to aid in the response to a radiological or nuclear incident, recognizing that the majority of emergency workers typically do not encounter radiation levels significantly higher than background levels in their routine jobs. </a:t>
            </a:r>
            <a:endParaRPr lang="en-US" sz="2400" dirty="0">
              <a:latin typeface="Calibri"/>
              <a:cs typeface="Calibri"/>
            </a:endParaRPr>
          </a:p>
          <a:p>
            <a:pPr marL="989965" lvl="1" indent="-380365"/>
            <a:r>
              <a:rPr lang="en-US" sz="2400" dirty="0">
                <a:latin typeface="Calibri"/>
                <a:cs typeface="Segoe UI"/>
              </a:rPr>
              <a:t>Emergency workers are not traditional radiation workers (i.e., those whose occupations involve exposure to radiation and who are part of an occupational radiation dose monitoring and protection program). </a:t>
            </a:r>
            <a:endParaRPr lang="en-US" sz="2400" dirty="0">
              <a:latin typeface="Calibri"/>
              <a:cs typeface="Calibri"/>
            </a:endParaRPr>
          </a:p>
          <a:p>
            <a:pPr marL="989965" lvl="1" indent="-380365"/>
            <a:r>
              <a:rPr lang="en-US" sz="2400" dirty="0">
                <a:latin typeface="Calibri"/>
                <a:cs typeface="Segoe UI"/>
              </a:rPr>
              <a:t>While the Occupational Safety and Health Administration (OSHA) Standard mandates the monitoring of emergency workers, there is no other regulation requiring the provision of dosimetry for them.</a:t>
            </a:r>
            <a:endParaRPr lang="en-US" sz="2400" dirty="0">
              <a:latin typeface="Calibri"/>
              <a:cs typeface="Calibri"/>
            </a:endParaRPr>
          </a:p>
          <a:p>
            <a:pPr marL="456565" indent="-456565"/>
            <a:endParaRPr lang="en-US" sz="2800">
              <a:solidFill>
                <a:schemeClr val="accent3">
                  <a:lumMod val="75000"/>
                </a:schemeClr>
              </a:solidFill>
              <a:latin typeface="Calibri"/>
              <a:ea typeface="Calibri"/>
              <a:cs typeface="Calibri"/>
            </a:endParaRPr>
          </a:p>
        </p:txBody>
      </p:sp>
      <p:sp>
        <p:nvSpPr>
          <p:cNvPr id="4" name="Slide Number Placeholder 3">
            <a:extLst>
              <a:ext uri="{FF2B5EF4-FFF2-40B4-BE49-F238E27FC236}">
                <a16:creationId xmlns:a16="http://schemas.microsoft.com/office/drawing/2014/main" id="{18E05045-AFCD-A378-5189-9830171F80F7}"/>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32</a:t>
            </a:fld>
            <a:endParaRPr lang="en-US"/>
          </a:p>
        </p:txBody>
      </p:sp>
    </p:spTree>
    <p:extLst>
      <p:ext uri="{BB962C8B-B14F-4D97-AF65-F5344CB8AC3E}">
        <p14:creationId xmlns:p14="http://schemas.microsoft.com/office/powerpoint/2010/main" val="16677471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Background: Responder Health and Safety</a:t>
            </a:r>
            <a:endParaRPr lang="en-US" sz="3700">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lnSpcReduction="10000"/>
          </a:bodyPr>
          <a:lstStyle/>
          <a:p>
            <a:pPr marL="456565" indent="-456565"/>
            <a:r>
              <a:rPr lang="en-US" sz="2650" dirty="0">
                <a:latin typeface="Calibri"/>
                <a:cs typeface="Calibri"/>
              </a:rPr>
              <a:t>Responders are required to use their available resources to evaluate radiation exposure rates, blast damage, critical infrastructure impacts, injuries, and fires in the immediate vicinity of their location. </a:t>
            </a:r>
            <a:endParaRPr lang="en-US" sz="2650" dirty="0">
              <a:latin typeface="Calibri"/>
              <a:ea typeface="Calibri"/>
              <a:cs typeface="Calibri"/>
            </a:endParaRPr>
          </a:p>
          <a:p>
            <a:pPr marL="456565" indent="-456565"/>
            <a:r>
              <a:rPr lang="en-US" sz="2650" dirty="0">
                <a:latin typeface="Calibri"/>
                <a:cs typeface="Calibri"/>
              </a:rPr>
              <a:t>They should share this information with other responders and a central data collection point, such as an emergency operations center (EOC).</a:t>
            </a:r>
            <a:endParaRPr lang="en-US" sz="2650" dirty="0">
              <a:latin typeface="Calibri"/>
              <a:ea typeface="Calibri"/>
              <a:cs typeface="Calibri"/>
            </a:endParaRPr>
          </a:p>
          <a:p>
            <a:pPr marL="456565" indent="-456565"/>
            <a:r>
              <a:rPr lang="en-US" sz="2650" dirty="0">
                <a:latin typeface="Calibri"/>
                <a:cs typeface="Calibri"/>
              </a:rPr>
              <a:t>First responders should initiate lifesaving activities as soon as it is safe to do so. </a:t>
            </a:r>
            <a:endParaRPr lang="en-US" sz="2650" dirty="0">
              <a:latin typeface="Calibri"/>
              <a:ea typeface="Calibri"/>
              <a:cs typeface="Calibri"/>
            </a:endParaRPr>
          </a:p>
          <a:p>
            <a:pPr marL="989965" lvl="1" indent="-380365"/>
            <a:r>
              <a:rPr lang="en-US" sz="2650" dirty="0">
                <a:latin typeface="Calibri"/>
                <a:cs typeface="Calibri"/>
              </a:rPr>
              <a:t>Their initial response priorities, as well as whether they operate from within a sheltered location or outside, will depend on the zone-type they are in, the hazards present in the area, and whether they have access to radiation detection instrumentation.</a:t>
            </a:r>
            <a:endParaRPr lang="en-US" sz="2650" dirty="0">
              <a:latin typeface="Calibri"/>
              <a:ea typeface="Calibri"/>
              <a:cs typeface="Calibri"/>
            </a:endParaRPr>
          </a:p>
        </p:txBody>
      </p:sp>
      <p:sp>
        <p:nvSpPr>
          <p:cNvPr id="4" name="Slide Number Placeholder 3">
            <a:extLst>
              <a:ext uri="{FF2B5EF4-FFF2-40B4-BE49-F238E27FC236}">
                <a16:creationId xmlns:a16="http://schemas.microsoft.com/office/drawing/2014/main" id="{18E05045-AFCD-A378-5189-9830171F80F7}"/>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33</a:t>
            </a:fld>
            <a:endParaRPr lang="en-US"/>
          </a:p>
        </p:txBody>
      </p:sp>
    </p:spTree>
    <p:extLst>
      <p:ext uri="{BB962C8B-B14F-4D97-AF65-F5344CB8AC3E}">
        <p14:creationId xmlns:p14="http://schemas.microsoft.com/office/powerpoint/2010/main" val="24833885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Responder Health and Safety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800">
                <a:latin typeface="Calibri"/>
                <a:cs typeface="Calibri"/>
              </a:rPr>
              <a:t> In addition to public health, these partners may have a role:</a:t>
            </a:r>
            <a:endParaRPr lang="en-US" sz="2800">
              <a:ea typeface="Calibri" panose="020F0502020204030204" pitchFamily="34" charset="0"/>
              <a:cs typeface="Calibri" panose="020F0502020204030204" pitchFamily="34" charset="0"/>
            </a:endParaRPr>
          </a:p>
          <a:p>
            <a:pPr marL="989965" lvl="1" indent="-380365"/>
            <a:r>
              <a:rPr lang="en-US" sz="2800">
                <a:latin typeface="Calibri"/>
                <a:cs typeface="Calibri"/>
              </a:rPr>
              <a:t>Fire Protection</a:t>
            </a:r>
            <a:endParaRPr lang="en-US" sz="2800">
              <a:latin typeface="Calibri"/>
              <a:ea typeface="Calibri"/>
              <a:cs typeface="Calibri"/>
            </a:endParaRPr>
          </a:p>
          <a:p>
            <a:pPr marL="989965" lvl="1" indent="-380365"/>
            <a:r>
              <a:rPr lang="en-US" sz="2800">
                <a:latin typeface="Calibri"/>
                <a:cs typeface="Calibri"/>
              </a:rPr>
              <a:t>Law Enforcement</a:t>
            </a:r>
            <a:endParaRPr lang="en-US" sz="2800">
              <a:latin typeface="Calibri"/>
              <a:ea typeface="Calibri"/>
              <a:cs typeface="Calibri"/>
            </a:endParaRPr>
          </a:p>
          <a:p>
            <a:pPr marL="989965" lvl="1" indent="-380365"/>
            <a:r>
              <a:rPr lang="en-US" sz="2800">
                <a:latin typeface="Calibri"/>
                <a:cs typeface="Calibri"/>
              </a:rPr>
              <a:t>Emergency Medical Services</a:t>
            </a:r>
            <a:endParaRPr lang="en-US" sz="2800">
              <a:latin typeface="Calibri"/>
              <a:ea typeface="Calibri"/>
              <a:cs typeface="Calibri"/>
            </a:endParaRPr>
          </a:p>
          <a:p>
            <a:pPr marL="989965" lvl="1" indent="-380365"/>
            <a:r>
              <a:rPr lang="en-US" sz="2800">
                <a:latin typeface="Calibri"/>
                <a:cs typeface="Calibri"/>
              </a:rPr>
              <a:t>Urban Search and Rescue</a:t>
            </a:r>
            <a:endParaRPr lang="en-US" sz="2800">
              <a:latin typeface="Calibri"/>
              <a:ea typeface="Calibri"/>
              <a:cs typeface="Calibri"/>
            </a:endParaRPr>
          </a:p>
          <a:p>
            <a:pPr marL="989965" lvl="1" indent="-380365"/>
            <a:r>
              <a:rPr lang="en-US" sz="2800">
                <a:latin typeface="Calibri"/>
                <a:cs typeface="Calibri"/>
              </a:rPr>
              <a:t>Radiation Control</a:t>
            </a:r>
            <a:endParaRPr lang="en-US" sz="2800">
              <a:latin typeface="Calibri"/>
              <a:ea typeface="Calibri"/>
              <a:cs typeface="Calibri"/>
            </a:endParaRPr>
          </a:p>
          <a:p>
            <a:pPr marL="989965" lvl="1" indent="-380365"/>
            <a:r>
              <a:rPr lang="en-US" sz="2800">
                <a:latin typeface="Calibri"/>
                <a:cs typeface="Calibri"/>
              </a:rPr>
              <a:t>Emergency Management Agencies</a:t>
            </a:r>
            <a:endParaRPr lang="en-US" sz="2800">
              <a:latin typeface="Calibri"/>
              <a:ea typeface="Calibri"/>
              <a:cs typeface="Calibri"/>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B52AD569-9B02-C7CD-0D98-3C9900E607A1}"/>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34</a:t>
            </a:fld>
            <a:endParaRPr lang="en-US"/>
          </a:p>
        </p:txBody>
      </p:sp>
    </p:spTree>
    <p:extLst>
      <p:ext uri="{BB962C8B-B14F-4D97-AF65-F5344CB8AC3E}">
        <p14:creationId xmlns:p14="http://schemas.microsoft.com/office/powerpoint/2010/main" val="21772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zones are greatest concern for responder health and safety? (areas of concern)</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2650" dirty="0">
                <a:latin typeface="Calibri"/>
                <a:cs typeface="Calibri"/>
              </a:rPr>
              <a:t>Greatest areas of concern:</a:t>
            </a:r>
          </a:p>
          <a:p>
            <a:pPr marL="989965" lvl="1" indent="-380365"/>
            <a:r>
              <a:rPr lang="en-US" sz="2650" dirty="0">
                <a:latin typeface="Calibri"/>
                <a:cs typeface="Calibri"/>
              </a:rPr>
              <a:t>Dangerous radiation zone </a:t>
            </a:r>
            <a:endParaRPr lang="en-US" sz="2650" dirty="0">
              <a:latin typeface="Calibri"/>
              <a:ea typeface="Calibri"/>
              <a:cs typeface="Calibri"/>
            </a:endParaRPr>
          </a:p>
          <a:p>
            <a:pPr marL="1523365" lvl="2" indent="-304165"/>
            <a:r>
              <a:rPr lang="en-US" sz="2650" dirty="0">
                <a:latin typeface="Calibri"/>
                <a:cs typeface="Calibri"/>
              </a:rPr>
              <a:t>Exposure rates above 10 R/</a:t>
            </a:r>
            <a:r>
              <a:rPr lang="en-US" sz="2650" dirty="0" err="1">
                <a:latin typeface="Calibri"/>
                <a:cs typeface="Calibri"/>
              </a:rPr>
              <a:t>hr</a:t>
            </a:r>
            <a:r>
              <a:rPr lang="en-US" sz="2650" dirty="0">
                <a:latin typeface="Calibri"/>
                <a:cs typeface="Calibri"/>
              </a:rPr>
              <a:t> present significant hazard</a:t>
            </a:r>
            <a:endParaRPr lang="en-US" sz="2650" dirty="0">
              <a:latin typeface="Calibri"/>
              <a:ea typeface="Calibri"/>
              <a:cs typeface="Calibri"/>
            </a:endParaRPr>
          </a:p>
          <a:p>
            <a:pPr marL="1523365" lvl="2" indent="-304165"/>
            <a:r>
              <a:rPr lang="en-US" sz="2650" dirty="0">
                <a:latin typeface="Calibri"/>
                <a:cs typeface="Calibri"/>
              </a:rPr>
              <a:t>Exposure rates in the hot zone (0.01 R/</a:t>
            </a:r>
            <a:r>
              <a:rPr lang="en-US" sz="2650" dirty="0" err="1">
                <a:latin typeface="Calibri"/>
                <a:cs typeface="Calibri"/>
              </a:rPr>
              <a:t>hr</a:t>
            </a:r>
            <a:r>
              <a:rPr lang="en-US" sz="2650" dirty="0">
                <a:latin typeface="Calibri"/>
                <a:cs typeface="Calibri"/>
              </a:rPr>
              <a:t> to 10 R/</a:t>
            </a:r>
            <a:r>
              <a:rPr lang="en-US" sz="2650" dirty="0" err="1">
                <a:latin typeface="Calibri"/>
                <a:cs typeface="Calibri"/>
              </a:rPr>
              <a:t>hr</a:t>
            </a:r>
            <a:r>
              <a:rPr lang="en-US" sz="2650" dirty="0">
                <a:latin typeface="Calibri"/>
                <a:cs typeface="Calibri"/>
              </a:rPr>
              <a:t>) are also a concern</a:t>
            </a:r>
            <a:endParaRPr lang="en-US" sz="2650" dirty="0">
              <a:latin typeface="Calibri"/>
              <a:ea typeface="Calibri"/>
              <a:cs typeface="Calibri"/>
            </a:endParaRPr>
          </a:p>
          <a:p>
            <a:pPr marL="989965" lvl="1" indent="-380365"/>
            <a:r>
              <a:rPr lang="en-US" sz="2650" dirty="0">
                <a:latin typeface="Calibri"/>
                <a:cs typeface="Calibri"/>
              </a:rPr>
              <a:t>Moderate damage zone</a:t>
            </a:r>
          </a:p>
          <a:p>
            <a:pPr marL="1523365" lvl="2" indent="-304165"/>
            <a:r>
              <a:rPr lang="en-US" sz="2650" dirty="0">
                <a:latin typeface="Calibri"/>
                <a:cs typeface="Calibri"/>
              </a:rPr>
              <a:t>Apart from radiation hazards, there is also a potential for non-radiation hazards and physical injury</a:t>
            </a:r>
            <a:endParaRPr lang="en-US" sz="2650" dirty="0">
              <a:latin typeface="Calibri"/>
              <a:ea typeface="Calibri"/>
              <a:cs typeface="Calibri"/>
            </a:endParaRPr>
          </a:p>
          <a:p>
            <a:pPr marL="989965" lvl="1" indent="-3803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8DA2C288-BD4D-0D66-719C-38B1885D2965}"/>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35</a:t>
            </a:fld>
            <a:endParaRPr lang="en-US"/>
          </a:p>
        </p:txBody>
      </p:sp>
    </p:spTree>
    <p:extLst>
      <p:ext uri="{BB962C8B-B14F-4D97-AF65-F5344CB8AC3E}">
        <p14:creationId xmlns:p14="http://schemas.microsoft.com/office/powerpoint/2010/main" val="1636003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zones are greatest concern for responder health and safety? (dosimetry)</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3200" dirty="0">
                <a:latin typeface="Calibri"/>
                <a:cs typeface="Calibri"/>
              </a:rPr>
              <a:t>Early operational dosimetry will be challenging.</a:t>
            </a:r>
            <a:endParaRPr lang="en-US" sz="3200">
              <a:latin typeface="Calibri"/>
              <a:ea typeface="Calibri"/>
              <a:cs typeface="Calibri"/>
            </a:endParaRPr>
          </a:p>
          <a:p>
            <a:pPr marL="989965" lvl="1" indent="-380365"/>
            <a:r>
              <a:rPr lang="en-US" sz="3200" dirty="0">
                <a:latin typeface="Calibri"/>
                <a:cs typeface="Calibri"/>
              </a:rPr>
              <a:t>Minimum standard is to monitor doses using environmental models/measurements and time spent in area.</a:t>
            </a:r>
            <a:endParaRPr lang="en-US" sz="3200" dirty="0">
              <a:latin typeface="Calibri"/>
              <a:ea typeface="Calibri"/>
              <a:cs typeface="Calibri"/>
            </a:endParaRPr>
          </a:p>
          <a:p>
            <a:pPr marL="989965" lvl="1" indent="-380365"/>
            <a:r>
              <a:rPr lang="en-US" sz="3200" dirty="0">
                <a:latin typeface="Calibri"/>
                <a:cs typeface="Calibri"/>
              </a:rPr>
              <a:t>Using representative dosimetry (e.g., one or more shared alarming dosimeters per group) enhances the level of protection.</a:t>
            </a:r>
            <a:endParaRPr lang="en-US" sz="3200" dirty="0">
              <a:latin typeface="Calibri"/>
              <a:ea typeface="Calibri"/>
              <a:cs typeface="Calibri"/>
            </a:endParaRPr>
          </a:p>
        </p:txBody>
      </p:sp>
      <p:sp>
        <p:nvSpPr>
          <p:cNvPr id="4" name="Slide Number Placeholder 3">
            <a:extLst>
              <a:ext uri="{FF2B5EF4-FFF2-40B4-BE49-F238E27FC236}">
                <a16:creationId xmlns:a16="http://schemas.microsoft.com/office/drawing/2014/main" id="{B6A15AAB-2D58-1D6F-3EE6-96A83022611B}"/>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36</a:t>
            </a:fld>
            <a:endParaRPr lang="en-US"/>
          </a:p>
        </p:txBody>
      </p:sp>
    </p:spTree>
    <p:extLst>
      <p:ext uri="{BB962C8B-B14F-4D97-AF65-F5344CB8AC3E}">
        <p14:creationId xmlns:p14="http://schemas.microsoft.com/office/powerpoint/2010/main" val="4211243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zones are of greatest concern for responder health and safety? </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456565" indent="-456565"/>
            <a:r>
              <a:rPr lang="en-US" sz="2400" dirty="0">
                <a:latin typeface="Calibri"/>
                <a:cs typeface="Calibri"/>
              </a:rPr>
              <a:t>Determination is made based on:</a:t>
            </a:r>
            <a:endParaRPr lang="en-US" sz="2400" strike="sngStrike">
              <a:latin typeface="Calibri"/>
              <a:cs typeface="Calibri"/>
            </a:endParaRPr>
          </a:p>
          <a:p>
            <a:pPr marL="989965" lvl="1" indent="-380365"/>
            <a:r>
              <a:rPr lang="en-US" sz="2400" dirty="0">
                <a:latin typeface="Calibri"/>
                <a:cs typeface="Calibri"/>
              </a:rPr>
              <a:t>Priority of work </a:t>
            </a:r>
          </a:p>
          <a:p>
            <a:pPr marL="1523365" lvl="2" indent="-304165"/>
            <a:r>
              <a:rPr lang="en-US" sz="2400" dirty="0">
                <a:latin typeface="Calibri"/>
                <a:cs typeface="Calibri"/>
              </a:rPr>
              <a:t>5 rem (50 mSv) – routine occupational exposure</a:t>
            </a:r>
          </a:p>
          <a:p>
            <a:pPr marL="1523365" lvl="2" indent="-304165"/>
            <a:r>
              <a:rPr lang="en-US" sz="2400" dirty="0">
                <a:latin typeface="Calibri"/>
                <a:cs typeface="Calibri"/>
              </a:rPr>
              <a:t>10 rem (100 mSv) – critical infrastructure</a:t>
            </a:r>
            <a:endParaRPr lang="en-US" sz="2400">
              <a:latin typeface="Calibri"/>
              <a:ea typeface="Calibri"/>
              <a:cs typeface="Calibri"/>
            </a:endParaRPr>
          </a:p>
          <a:p>
            <a:pPr marL="1523365" lvl="2" indent="-304165"/>
            <a:r>
              <a:rPr lang="en-US" sz="2400" dirty="0">
                <a:latin typeface="Calibri"/>
                <a:cs typeface="Calibri"/>
              </a:rPr>
              <a:t>25 rem (250 mSv) – lifesaving and protection of large populations</a:t>
            </a:r>
          </a:p>
          <a:p>
            <a:pPr marL="1523365" lvl="2" indent="-304165"/>
            <a:r>
              <a:rPr lang="en-US" sz="2400" dirty="0">
                <a:latin typeface="Calibri"/>
                <a:cs typeface="Calibri"/>
              </a:rPr>
              <a:t>Above 25 rem (250 mSv) – lifesaving and protection of large populations with informed consent of responder</a:t>
            </a:r>
          </a:p>
          <a:p>
            <a:pPr marL="989965" lvl="1" indent="-380365"/>
            <a:r>
              <a:rPr lang="en-US" sz="2400" dirty="0">
                <a:latin typeface="Calibri"/>
                <a:cs typeface="Calibri"/>
              </a:rPr>
              <a:t>Environmental conditions</a:t>
            </a:r>
          </a:p>
          <a:p>
            <a:pPr marL="1523365" lvl="2" indent="-304165"/>
            <a:r>
              <a:rPr lang="en-US" sz="2400" dirty="0">
                <a:latin typeface="Calibri"/>
                <a:cs typeface="Calibri"/>
              </a:rPr>
              <a:t>The responder’s dose guidelines and measured (or projected) dose rate will determine stay time.</a:t>
            </a:r>
            <a:endParaRPr lang="en-US" sz="2400">
              <a:latin typeface="Calibri"/>
              <a:ea typeface="Calibri"/>
              <a:cs typeface="Calibri"/>
            </a:endParaRPr>
          </a:p>
          <a:p>
            <a:pPr marL="2132965" lvl="3" indent="-304165"/>
            <a:endParaRPr lang="en-US" sz="2400">
              <a:cs typeface="Calibri" panose="020F0502020204030204" pitchFamily="34" charset="0"/>
            </a:endParaRPr>
          </a:p>
        </p:txBody>
      </p:sp>
      <p:sp>
        <p:nvSpPr>
          <p:cNvPr id="4" name="Slide Number Placeholder 3">
            <a:extLst>
              <a:ext uri="{FF2B5EF4-FFF2-40B4-BE49-F238E27FC236}">
                <a16:creationId xmlns:a16="http://schemas.microsoft.com/office/drawing/2014/main" id="{C38DFB68-26CC-2656-4330-32E2FBBB880A}"/>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37</a:t>
            </a:fld>
            <a:endParaRPr lang="en-US"/>
          </a:p>
        </p:txBody>
      </p:sp>
    </p:spTree>
    <p:extLst>
      <p:ext uri="{BB962C8B-B14F-4D97-AF65-F5344CB8AC3E}">
        <p14:creationId xmlns:p14="http://schemas.microsoft.com/office/powerpoint/2010/main" val="2272525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PPE is necessary to protect from radiological hazards?</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Autofit/>
          </a:bodyPr>
          <a:lstStyle/>
          <a:p>
            <a:pPr marL="456565" indent="-456565"/>
            <a:r>
              <a:rPr lang="en-US" sz="2650">
                <a:latin typeface="Calibri"/>
                <a:cs typeface="Calibri"/>
              </a:rPr>
              <a:t>Early assessment of airborne radiological hazards is essential to determining respiratory PPE requirements.</a:t>
            </a:r>
          </a:p>
          <a:p>
            <a:pPr marL="456565" indent="-456565"/>
            <a:r>
              <a:rPr lang="en-US" sz="2650">
                <a:latin typeface="Calibri"/>
                <a:cs typeface="Calibri"/>
              </a:rPr>
              <a:t>For responders who are not traditionally issued respiratory PPE:</a:t>
            </a:r>
            <a:endParaRPr lang="en-US" sz="2650">
              <a:latin typeface="Calibri"/>
              <a:ea typeface="Calibri"/>
              <a:cs typeface="Calibri"/>
            </a:endParaRPr>
          </a:p>
          <a:p>
            <a:pPr marL="989965" lvl="1" indent="-380365">
              <a:buFont typeface="Arial" panose="05000000000000000000" pitchFamily="2" charset="2"/>
              <a:buChar char="–"/>
            </a:pPr>
            <a:r>
              <a:rPr lang="en-US" sz="2650">
                <a:latin typeface="Calibri"/>
                <a:cs typeface="Calibri"/>
              </a:rPr>
              <a:t>Not everyone will have a fit test.</a:t>
            </a:r>
            <a:endParaRPr lang="en-US" sz="2650">
              <a:latin typeface="Calibri"/>
              <a:ea typeface="Calibri"/>
              <a:cs typeface="Calibri"/>
            </a:endParaRPr>
          </a:p>
          <a:p>
            <a:pPr marL="989965" lvl="1" indent="-380365">
              <a:buFont typeface="Arial" panose="05000000000000000000" pitchFamily="2" charset="2"/>
              <a:buChar char="–"/>
            </a:pPr>
            <a:r>
              <a:rPr lang="en-US" sz="2650">
                <a:latin typeface="Calibri"/>
                <a:cs typeface="Calibri"/>
              </a:rPr>
              <a:t>PPE “triage” may be necessary if in short supply.</a:t>
            </a:r>
            <a:endParaRPr lang="en-US" sz="2650">
              <a:latin typeface="Calibri"/>
              <a:ea typeface="Calibri"/>
              <a:cs typeface="Calibri"/>
            </a:endParaRPr>
          </a:p>
          <a:p>
            <a:pPr marL="456565" lvl="1" indent="-456565">
              <a:buClr>
                <a:srgbClr val="005DAA"/>
              </a:buClr>
              <a:buFont typeface="Wingdings" panose="05000000000000000000" pitchFamily="2" charset="2"/>
              <a:buChar char="§"/>
            </a:pPr>
            <a:r>
              <a:rPr lang="en-US" sz="2650">
                <a:latin typeface="Calibri"/>
                <a:cs typeface="Calibri"/>
              </a:rPr>
              <a:t>Other hazards may drive the decision to use respiratory protection, in particular self-contained breathing apparatus (SCBA).</a:t>
            </a:r>
          </a:p>
          <a:p>
            <a:pPr marL="989965" lvl="2" indent="-304165">
              <a:buClr>
                <a:srgbClr val="005DAA"/>
              </a:buClr>
              <a:buFont typeface="Wingdings" panose="05000000000000000000" pitchFamily="2" charset="2"/>
              <a:buChar char="§"/>
            </a:pPr>
            <a:r>
              <a:rPr lang="en-US" sz="2650">
                <a:latin typeface="Calibri"/>
                <a:cs typeface="Calibri"/>
              </a:rPr>
              <a:t>Limited time on air may impact operations.</a:t>
            </a:r>
            <a:endParaRPr lang="en-US" sz="2650">
              <a:latin typeface="Calibri"/>
              <a:ea typeface="Calibri"/>
              <a:cs typeface="Calibri"/>
            </a:endParaRPr>
          </a:p>
          <a:p>
            <a:pPr marL="989965" lvl="2" indent="-304165">
              <a:buClr>
                <a:srgbClr val="005DAA"/>
              </a:buClr>
              <a:buFont typeface="Wingdings" panose="05000000000000000000" pitchFamily="2" charset="2"/>
              <a:buChar char="§"/>
            </a:pPr>
            <a:r>
              <a:rPr lang="en-US" sz="2650">
                <a:latin typeface="Calibri"/>
                <a:cs typeface="Calibri"/>
              </a:rPr>
              <a:t>Be mindful of airborne contamination when refilling SCBA bottles.</a:t>
            </a:r>
            <a:endParaRPr lang="en-US" sz="2650">
              <a:latin typeface="Calibri"/>
              <a:ea typeface="Calibri"/>
              <a:cs typeface="Calibri"/>
            </a:endParaRPr>
          </a:p>
        </p:txBody>
      </p:sp>
      <p:sp>
        <p:nvSpPr>
          <p:cNvPr id="4" name="Slide Number Placeholder 3">
            <a:extLst>
              <a:ext uri="{FF2B5EF4-FFF2-40B4-BE49-F238E27FC236}">
                <a16:creationId xmlns:a16="http://schemas.microsoft.com/office/drawing/2014/main" id="{1549BD3E-CD67-5F71-7BE4-E8DD62EFCAD3}"/>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38</a:t>
            </a:fld>
            <a:endParaRPr lang="en-US"/>
          </a:p>
        </p:txBody>
      </p:sp>
    </p:spTree>
    <p:extLst>
      <p:ext uri="{BB962C8B-B14F-4D97-AF65-F5344CB8AC3E}">
        <p14:creationId xmlns:p14="http://schemas.microsoft.com/office/powerpoint/2010/main" val="31295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60C5-6404-A7C9-19A3-1093E1C8A887}"/>
              </a:ext>
            </a:extLst>
          </p:cNvPr>
          <p:cNvSpPr>
            <a:spLocks noGrp="1"/>
          </p:cNvSpPr>
          <p:nvPr>
            <p:ph type="title"/>
          </p:nvPr>
        </p:nvSpPr>
        <p:spPr>
          <a:xfrm>
            <a:off x="459922" y="274639"/>
            <a:ext cx="11122478" cy="1102179"/>
          </a:xfrm>
        </p:spPr>
        <p:txBody>
          <a:bodyPr lIns="91440" tIns="45720" rIns="91440" bIns="45720" anchor="b" anchorCtr="0"/>
          <a:lstStyle/>
          <a:p>
            <a:r>
              <a:rPr lang="en-US" sz="3700">
                <a:latin typeface="Calibri"/>
                <a:cs typeface="Calibri"/>
              </a:rPr>
              <a:t>Rules of Thumb and Dose Limits for Responders</a:t>
            </a:r>
            <a:endParaRPr lang="en-US" sz="3700" b="0">
              <a:latin typeface="Calibri"/>
              <a:cs typeface="Calibri"/>
            </a:endParaRPr>
          </a:p>
          <a:p>
            <a:endParaRPr lang="en-US" sz="3700">
              <a:cs typeface="Calibri"/>
            </a:endParaRPr>
          </a:p>
        </p:txBody>
      </p:sp>
      <p:sp>
        <p:nvSpPr>
          <p:cNvPr id="4" name="Slide Number Placeholder 3">
            <a:extLst>
              <a:ext uri="{FF2B5EF4-FFF2-40B4-BE49-F238E27FC236}">
                <a16:creationId xmlns:a16="http://schemas.microsoft.com/office/drawing/2014/main" id="{49F77AD0-CA62-8AAA-7027-7F94ECC0A9AE}"/>
              </a:ext>
            </a:extLst>
          </p:cNvPr>
          <p:cNvSpPr>
            <a:spLocks noGrp="1"/>
          </p:cNvSpPr>
          <p:nvPr>
            <p:ph type="sldNum" sz="quarter" idx="12"/>
          </p:nvPr>
        </p:nvSpPr>
        <p:spPr>
          <a:xfrm>
            <a:off x="9451576" y="6341501"/>
            <a:ext cx="2743200" cy="365125"/>
          </a:xfrm>
          <a:prstGeom prst="rect">
            <a:avLst/>
          </a:prstGeom>
        </p:spPr>
        <p:txBody>
          <a:bodyPr/>
          <a:lstStyle/>
          <a:p>
            <a:fld id="{2EB38C8D-4465-457C-9714-7FFAF4550ACB}" type="slidenum">
              <a:rPr lang="en-US" dirty="0" smtClean="0"/>
              <a:pPr/>
              <a:t>39</a:t>
            </a:fld>
            <a:endParaRPr lang="en-US"/>
          </a:p>
        </p:txBody>
      </p:sp>
      <p:graphicFrame>
        <p:nvGraphicFramePr>
          <p:cNvPr id="5" name="Table 4">
            <a:extLst>
              <a:ext uri="{FF2B5EF4-FFF2-40B4-BE49-F238E27FC236}">
                <a16:creationId xmlns:a16="http://schemas.microsoft.com/office/drawing/2014/main" id="{815C33DE-C787-ACB7-C210-E48CF5ABB163}"/>
              </a:ext>
            </a:extLst>
          </p:cNvPr>
          <p:cNvGraphicFramePr>
            <a:graphicFrameLocks noGrp="1"/>
          </p:cNvGraphicFramePr>
          <p:nvPr>
            <p:extLst>
              <p:ext uri="{D42A27DB-BD31-4B8C-83A1-F6EECF244321}">
                <p14:modId xmlns:p14="http://schemas.microsoft.com/office/powerpoint/2010/main" val="1890635652"/>
              </p:ext>
            </p:extLst>
          </p:nvPr>
        </p:nvGraphicFramePr>
        <p:xfrm>
          <a:off x="279400" y="819523"/>
          <a:ext cx="11486033" cy="5840636"/>
        </p:xfrm>
        <a:graphic>
          <a:graphicData uri="http://schemas.openxmlformats.org/drawingml/2006/table">
            <a:tbl>
              <a:tblPr firstRow="1" bandRow="1">
                <a:tableStyleId>{5C22544A-7EE6-4342-B048-85BDC9FD1C3A}</a:tableStyleId>
              </a:tblPr>
              <a:tblGrid>
                <a:gridCol w="2375652">
                  <a:extLst>
                    <a:ext uri="{9D8B030D-6E8A-4147-A177-3AD203B41FA5}">
                      <a16:colId xmlns:a16="http://schemas.microsoft.com/office/drawing/2014/main" val="1646000163"/>
                    </a:ext>
                  </a:extLst>
                </a:gridCol>
                <a:gridCol w="9110381">
                  <a:extLst>
                    <a:ext uri="{9D8B030D-6E8A-4147-A177-3AD203B41FA5}">
                      <a16:colId xmlns:a16="http://schemas.microsoft.com/office/drawing/2014/main" val="2870239313"/>
                    </a:ext>
                  </a:extLst>
                </a:gridCol>
              </a:tblGrid>
              <a:tr h="377591">
                <a:tc>
                  <a:txBody>
                    <a:bodyPr/>
                    <a:lstStyle/>
                    <a:p>
                      <a:pPr lvl="0">
                        <a:buNone/>
                      </a:pPr>
                      <a:endParaRPr lang="en-US" sz="200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sz="200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675541"/>
                  </a:ext>
                </a:extLst>
              </a:tr>
              <a:tr h="689516">
                <a:tc>
                  <a:txBody>
                    <a:bodyPr/>
                    <a:lstStyle/>
                    <a:p>
                      <a:pPr lvl="0">
                        <a:buNone/>
                      </a:pPr>
                      <a:r>
                        <a:rPr lang="en-US" sz="1800" b="1" i="0" u="none" strike="noStrike" noProof="0" dirty="0">
                          <a:solidFill>
                            <a:schemeClr val="accent4">
                              <a:lumMod val="50000"/>
                            </a:schemeClr>
                          </a:solidFill>
                          <a:latin typeface="Calibri"/>
                        </a:rPr>
                        <a:t>At first sign of a nuclear explosion…</a:t>
                      </a:r>
                      <a:endParaRPr lang="en-US" sz="1800" b="1"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Shelter-in-place at the first sign of an intense flash of light and remain sheltered for at least one hour to let the initial dust settle. Protect your ears from the subsequent blast sound.</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5615109"/>
                  </a:ext>
                </a:extLst>
              </a:tr>
              <a:tr h="344759">
                <a:tc>
                  <a:txBody>
                    <a:bodyPr/>
                    <a:lstStyle/>
                    <a:p>
                      <a:r>
                        <a:rPr lang="en-US" sz="1800" b="1" dirty="0">
                          <a:solidFill>
                            <a:schemeClr val="accent4">
                              <a:lumMod val="50000"/>
                            </a:schemeClr>
                          </a:solidFill>
                          <a:latin typeface="Calibri"/>
                        </a:rPr>
                        <a:t>Don't rush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Determine radiation levels first, wear appropriate PPE, define the mission</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392306"/>
                  </a:ext>
                </a:extLst>
              </a:tr>
              <a:tr h="607432">
                <a:tc>
                  <a:txBody>
                    <a:bodyPr/>
                    <a:lstStyle/>
                    <a:p>
                      <a:r>
                        <a:rPr lang="en-US" sz="1800" b="1" dirty="0">
                          <a:solidFill>
                            <a:schemeClr val="accent4">
                              <a:lumMod val="50000"/>
                            </a:schemeClr>
                          </a:solidFill>
                          <a:latin typeface="Calibri"/>
                        </a:rPr>
                        <a:t>Stay aware of the wind and weather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Always approach potential fallout zones from the upwind direction</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341882"/>
                  </a:ext>
                </a:extLst>
              </a:tr>
              <a:tr h="1658123">
                <a:tc>
                  <a:txBody>
                    <a:bodyPr/>
                    <a:lstStyle/>
                    <a:p>
                      <a:r>
                        <a:rPr lang="en-US" sz="1800" b="1" dirty="0">
                          <a:solidFill>
                            <a:schemeClr val="accent4">
                              <a:lumMod val="50000"/>
                            </a:schemeClr>
                          </a:solidFill>
                          <a:latin typeface="Calibri"/>
                        </a:rPr>
                        <a:t>Radiation Dose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Arial"/>
                        <a:buChar char="•"/>
                      </a:pPr>
                      <a:r>
                        <a:rPr lang="en-US" sz="1800" b="0" i="0" u="none" strike="noStrike" noProof="0" dirty="0">
                          <a:solidFill>
                            <a:schemeClr val="accent4">
                              <a:lumMod val="50000"/>
                            </a:schemeClr>
                          </a:solidFill>
                          <a:latin typeface="Calibri"/>
                        </a:rPr>
                        <a:t>The annual occupational dose limit for ionizing radiation is 5 rem (rad or 0.05 </a:t>
                      </a:r>
                      <a:r>
                        <a:rPr lang="en-US" sz="1800" b="0" i="0" u="none" strike="noStrike" noProof="0" dirty="0" err="1">
                          <a:solidFill>
                            <a:schemeClr val="accent4">
                              <a:lumMod val="50000"/>
                            </a:schemeClr>
                          </a:solidFill>
                          <a:latin typeface="Calibri"/>
                        </a:rPr>
                        <a:t>Sv</a:t>
                      </a:r>
                      <a:r>
                        <a:rPr lang="en-US" sz="1800" b="0" i="0" u="none" strike="noStrike" noProof="0" dirty="0">
                          <a:solidFill>
                            <a:schemeClr val="accent4">
                              <a:lumMod val="50000"/>
                            </a:schemeClr>
                          </a:solidFill>
                          <a:latin typeface="Calibri"/>
                        </a:rPr>
                        <a:t>). This limit would likely be exceeded in an IND emergency.</a:t>
                      </a:r>
                      <a:endParaRPr lang="en-US" sz="1800" dirty="0">
                        <a:solidFill>
                          <a:schemeClr val="accent4">
                            <a:lumMod val="50000"/>
                          </a:schemeClr>
                        </a:solidFill>
                        <a:latin typeface="Calibri"/>
                      </a:endParaRPr>
                    </a:p>
                    <a:p>
                      <a:pPr marL="342900" lvl="0" indent="-342900">
                        <a:buFont typeface="Arial"/>
                        <a:buChar char="•"/>
                      </a:pPr>
                      <a:r>
                        <a:rPr lang="en-US" sz="1800" b="0" i="0" u="none" strike="noStrike" noProof="0" dirty="0">
                          <a:solidFill>
                            <a:schemeClr val="accent4">
                              <a:lumMod val="50000"/>
                            </a:schemeClr>
                          </a:solidFill>
                          <a:latin typeface="Calibri"/>
                        </a:rPr>
                        <a:t>Minimize exposures to ensure the health and safety of responders.</a:t>
                      </a:r>
                    </a:p>
                    <a:p>
                      <a:pPr marL="342900" lvl="0" indent="-342900" algn="l">
                        <a:lnSpc>
                          <a:spcPct val="100000"/>
                        </a:lnSpc>
                        <a:spcBef>
                          <a:spcPts val="0"/>
                        </a:spcBef>
                        <a:spcAft>
                          <a:spcPts val="0"/>
                        </a:spcAft>
                        <a:buFont typeface="Arial"/>
                        <a:buChar char="•"/>
                      </a:pPr>
                      <a:r>
                        <a:rPr lang="en-US" sz="1800" b="0" i="0" u="none" strike="noStrike" noProof="0" dirty="0">
                          <a:solidFill>
                            <a:schemeClr val="accent4">
                              <a:lumMod val="50000"/>
                            </a:schemeClr>
                          </a:solidFill>
                          <a:latin typeface="Calibri"/>
                        </a:rPr>
                        <a:t>Normal guideline for lifesaving or protection of large populations is 25 rem (rad or 0.25 </a:t>
                      </a:r>
                      <a:r>
                        <a:rPr lang="en-US" sz="1800" b="0" i="0" u="none" strike="noStrike" noProof="0" dirty="0" err="1">
                          <a:solidFill>
                            <a:schemeClr val="accent4">
                              <a:lumMod val="50000"/>
                            </a:schemeClr>
                          </a:solidFill>
                          <a:latin typeface="Calibri"/>
                        </a:rPr>
                        <a:t>Sv</a:t>
                      </a:r>
                      <a:r>
                        <a:rPr lang="en-US" sz="1800" b="0" i="0" u="none" strike="noStrike" noProof="0" dirty="0">
                          <a:solidFill>
                            <a:schemeClr val="accent4">
                              <a:lumMod val="50000"/>
                            </a:schemeClr>
                          </a:solidFill>
                          <a:latin typeface="Calibri"/>
                        </a:rPr>
                        <a:t>).</a:t>
                      </a:r>
                      <a:endParaRPr lang="en-US" sz="1800" dirty="0">
                        <a:solidFill>
                          <a:schemeClr val="accent4">
                            <a:lumMod val="50000"/>
                          </a:schemeClr>
                        </a:solidFill>
                        <a:latin typeface="Calibri"/>
                      </a:endParaRPr>
                    </a:p>
                    <a:p>
                      <a:pPr marL="342900" lvl="0" indent="-342900">
                        <a:buFont typeface="Arial"/>
                        <a:buChar char="•"/>
                      </a:pPr>
                      <a:r>
                        <a:rPr lang="en-US" sz="1800" b="0" i="0" u="none" strike="noStrike" noProof="0" dirty="0">
                          <a:solidFill>
                            <a:schemeClr val="accent4">
                              <a:lumMod val="50000"/>
                            </a:schemeClr>
                          </a:solidFill>
                          <a:latin typeface="Calibri"/>
                        </a:rPr>
                        <a:t>Catastrophic event, such as an IND incident, may warrant above 25 rem (rad or 0.25 </a:t>
                      </a:r>
                      <a:r>
                        <a:rPr lang="en-US" sz="1800" b="0" i="0" u="none" strike="noStrike" noProof="0" dirty="0" err="1">
                          <a:solidFill>
                            <a:schemeClr val="accent4">
                              <a:lumMod val="50000"/>
                            </a:schemeClr>
                          </a:solidFill>
                          <a:latin typeface="Calibri"/>
                        </a:rPr>
                        <a:t>Sv</a:t>
                      </a:r>
                      <a:r>
                        <a:rPr lang="en-US" sz="1800" b="0" i="0" u="none" strike="noStrike" noProof="0" dirty="0">
                          <a:solidFill>
                            <a:schemeClr val="accent4">
                              <a:lumMod val="50000"/>
                            </a:schemeClr>
                          </a:solidFill>
                          <a:latin typeface="Calibri"/>
                        </a:rPr>
                        <a:t>) for lifesaving.</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490232"/>
                  </a:ext>
                </a:extLst>
              </a:tr>
              <a:tr h="1920794">
                <a:tc>
                  <a:txBody>
                    <a:bodyPr/>
                    <a:lstStyle/>
                    <a:p>
                      <a:pPr lvl="0">
                        <a:buNone/>
                      </a:pPr>
                      <a:r>
                        <a:rPr lang="en-US" sz="1800" b="1" dirty="0">
                          <a:solidFill>
                            <a:schemeClr val="accent4">
                              <a:lumMod val="50000"/>
                            </a:schemeClr>
                          </a:solidFill>
                          <a:latin typeface="Calibri"/>
                        </a:rPr>
                        <a:t>Exposure Guidelines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lnSpc>
                          <a:spcPct val="100000"/>
                        </a:lnSpc>
                        <a:spcBef>
                          <a:spcPts val="0"/>
                        </a:spcBef>
                        <a:spcAft>
                          <a:spcPts val="0"/>
                        </a:spcAft>
                        <a:buFont typeface="Arial"/>
                        <a:buChar char="•"/>
                      </a:pPr>
                      <a:r>
                        <a:rPr lang="en-US" sz="1800" b="0" i="0" u="none" strike="noStrike" noProof="0" dirty="0">
                          <a:solidFill>
                            <a:schemeClr val="accent4">
                              <a:lumMod val="50000"/>
                            </a:schemeClr>
                          </a:solidFill>
                          <a:latin typeface="Calibri"/>
                        </a:rPr>
                        <a:t>Responders anticipated to exceed more than 25% of the occupational dose limit should undergo appropriate monitoring.</a:t>
                      </a:r>
                      <a:endParaRPr lang="en-US" sz="1800" dirty="0">
                        <a:solidFill>
                          <a:schemeClr val="accent4">
                            <a:lumMod val="50000"/>
                          </a:schemeClr>
                        </a:solidFill>
                        <a:latin typeface="Calibri"/>
                      </a:endParaRPr>
                    </a:p>
                    <a:p>
                      <a:pPr marL="342900" lvl="0" indent="-342900">
                        <a:buFont typeface="Arial"/>
                        <a:buChar char="•"/>
                      </a:pPr>
                      <a:r>
                        <a:rPr lang="en-US" sz="1800" b="0" i="0" u="none" strike="noStrike" noProof="0" dirty="0">
                          <a:solidFill>
                            <a:schemeClr val="accent4">
                              <a:lumMod val="50000"/>
                            </a:schemeClr>
                          </a:solidFill>
                          <a:latin typeface="Calibri"/>
                        </a:rPr>
                        <a:t>Ensure that responders possess a comprehensive understanding of the risks, including both short- and long-term effects they may encounter during missions. Additionally, provide training, to the extent feasible, on the actions to be taken in response to these risks.</a:t>
                      </a:r>
                    </a:p>
                    <a:p>
                      <a:pPr marL="342900" lvl="0" indent="-342900">
                        <a:buFont typeface="Arial"/>
                        <a:buChar char="•"/>
                      </a:pPr>
                      <a:r>
                        <a:rPr lang="en-US" sz="1800" b="0" i="0" u="none" strike="noStrike" noProof="0" dirty="0">
                          <a:solidFill>
                            <a:schemeClr val="accent4">
                              <a:lumMod val="50000"/>
                            </a:schemeClr>
                          </a:solidFill>
                          <a:latin typeface="Calibri"/>
                        </a:rPr>
                        <a:t>Each responder must make an informed decision as to how much radiation risk they are willing to accept to save lives.</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46054"/>
                  </a:ext>
                </a:extLst>
              </a:tr>
            </a:tbl>
          </a:graphicData>
        </a:graphic>
      </p:graphicFrame>
    </p:spTree>
    <p:extLst>
      <p:ext uri="{BB962C8B-B14F-4D97-AF65-F5344CB8AC3E}">
        <p14:creationId xmlns:p14="http://schemas.microsoft.com/office/powerpoint/2010/main" val="36568104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a:lstStyle/>
          <a:p>
            <a:r>
              <a:rPr lang="en-US">
                <a:latin typeface="Calibri"/>
                <a:ea typeface="Calibri"/>
                <a:cs typeface="Calibri"/>
              </a:rPr>
              <a:t>Shelter-in-Place (SIP)</a:t>
            </a:r>
            <a:endParaRPr lang="en-US"/>
          </a:p>
        </p:txBody>
      </p:sp>
      <p:sp>
        <p:nvSpPr>
          <p:cNvPr id="6" name="Text Placeholder 5"/>
          <p:cNvSpPr>
            <a:spLocks noGrp="1"/>
          </p:cNvSpPr>
          <p:nvPr>
            <p:ph type="body" idx="1"/>
          </p:nvPr>
        </p:nvSpPr>
        <p:spPr>
          <a:xfrm>
            <a:off x="609601" y="4818086"/>
            <a:ext cx="10363200" cy="1651167"/>
          </a:xfrm>
        </p:spPr>
        <p:txBody>
          <a:bodyPr>
            <a:normAutofit/>
          </a:bodyPr>
          <a:lstStyle/>
          <a:p>
            <a:r>
              <a:rPr lang="en-US"/>
              <a:t>Phase: Early</a:t>
            </a:r>
          </a:p>
          <a:p>
            <a:r>
              <a:rPr lang="en-US"/>
              <a:t>Objective: Life Safety</a:t>
            </a:r>
          </a:p>
          <a:p>
            <a:r>
              <a:rPr lang="en-US"/>
              <a:t>Functional Area: Risk Communication</a:t>
            </a:r>
          </a:p>
        </p:txBody>
      </p:sp>
    </p:spTree>
    <p:extLst>
      <p:ext uri="{BB962C8B-B14F-4D97-AF65-F5344CB8AC3E}">
        <p14:creationId xmlns:p14="http://schemas.microsoft.com/office/powerpoint/2010/main" val="20624768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60C5-6404-A7C9-19A3-1093E1C8A887}"/>
              </a:ext>
            </a:extLst>
          </p:cNvPr>
          <p:cNvSpPr>
            <a:spLocks noGrp="1"/>
          </p:cNvSpPr>
          <p:nvPr>
            <p:ph type="title"/>
          </p:nvPr>
        </p:nvSpPr>
        <p:spPr/>
        <p:txBody>
          <a:bodyPr lIns="91440" tIns="45720" rIns="91440" bIns="45720" anchor="b" anchorCtr="0"/>
          <a:lstStyle/>
          <a:p>
            <a:r>
              <a:rPr lang="en-US" sz="3700">
                <a:latin typeface="Calibri"/>
                <a:cs typeface="Calibri"/>
              </a:rPr>
              <a:t>Rules of Thumb and Dose Limits for Responders, cont'd</a:t>
            </a:r>
            <a:endParaRPr lang="en-US" sz="3700" b="0">
              <a:latin typeface="Calibri"/>
              <a:cs typeface="Calibri"/>
            </a:endParaRPr>
          </a:p>
          <a:p>
            <a:endParaRPr lang="en-US" sz="3700">
              <a:cs typeface="Calibri"/>
            </a:endParaRPr>
          </a:p>
        </p:txBody>
      </p:sp>
      <p:graphicFrame>
        <p:nvGraphicFramePr>
          <p:cNvPr id="5" name="Table 4">
            <a:extLst>
              <a:ext uri="{FF2B5EF4-FFF2-40B4-BE49-F238E27FC236}">
                <a16:creationId xmlns:a16="http://schemas.microsoft.com/office/drawing/2014/main" id="{815C33DE-C787-ACB7-C210-E48CF5ABB163}"/>
              </a:ext>
            </a:extLst>
          </p:cNvPr>
          <p:cNvGraphicFramePr>
            <a:graphicFrameLocks noGrp="1"/>
          </p:cNvGraphicFramePr>
          <p:nvPr>
            <p:extLst>
              <p:ext uri="{D42A27DB-BD31-4B8C-83A1-F6EECF244321}">
                <p14:modId xmlns:p14="http://schemas.microsoft.com/office/powerpoint/2010/main" val="1680936220"/>
              </p:ext>
            </p:extLst>
          </p:nvPr>
        </p:nvGraphicFramePr>
        <p:xfrm>
          <a:off x="394606" y="857250"/>
          <a:ext cx="11385253" cy="5145103"/>
        </p:xfrm>
        <a:graphic>
          <a:graphicData uri="http://schemas.openxmlformats.org/drawingml/2006/table">
            <a:tbl>
              <a:tblPr firstRow="1" bandRow="1">
                <a:tableStyleId>{5C22544A-7EE6-4342-B048-85BDC9FD1C3A}</a:tableStyleId>
              </a:tblPr>
              <a:tblGrid>
                <a:gridCol w="2591804">
                  <a:extLst>
                    <a:ext uri="{9D8B030D-6E8A-4147-A177-3AD203B41FA5}">
                      <a16:colId xmlns:a16="http://schemas.microsoft.com/office/drawing/2014/main" val="1646000163"/>
                    </a:ext>
                  </a:extLst>
                </a:gridCol>
                <a:gridCol w="8793449">
                  <a:extLst>
                    <a:ext uri="{9D8B030D-6E8A-4147-A177-3AD203B41FA5}">
                      <a16:colId xmlns:a16="http://schemas.microsoft.com/office/drawing/2014/main" val="2870239313"/>
                    </a:ext>
                  </a:extLst>
                </a:gridCol>
              </a:tblGrid>
              <a:tr h="339561">
                <a:tc>
                  <a:txBody>
                    <a:bodyPr/>
                    <a:lstStyle/>
                    <a:p>
                      <a:pPr lvl="0">
                        <a:buNone/>
                      </a:pPr>
                      <a:endParaRPr lang="en-US" sz="200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endParaRPr lang="en-US" sz="2000">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1675541"/>
                  </a:ext>
                </a:extLst>
              </a:tr>
              <a:tr h="565938">
                <a:tc>
                  <a:txBody>
                    <a:bodyPr/>
                    <a:lstStyle/>
                    <a:p>
                      <a:pPr lvl="0">
                        <a:buNone/>
                      </a:pPr>
                      <a:r>
                        <a:rPr lang="en-US" sz="1800" b="1" i="0" u="none" strike="noStrike" noProof="0" dirty="0">
                          <a:solidFill>
                            <a:schemeClr val="accent4">
                              <a:lumMod val="50000"/>
                            </a:schemeClr>
                          </a:solidFill>
                          <a:latin typeface="Calibri"/>
                        </a:rPr>
                        <a:t>Area for maximizing rescue potential</a:t>
                      </a:r>
                      <a:endParaRPr lang="en-US" sz="1800" b="1"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The portion of the Moderate Damage zone falling outside of the Dangerous Radiation zone offers the best potential for rescuing the most survivable victims.</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5615109"/>
                  </a:ext>
                </a:extLst>
              </a:tr>
              <a:tr h="565938">
                <a:tc>
                  <a:txBody>
                    <a:bodyPr/>
                    <a:lstStyle/>
                    <a:p>
                      <a:pPr lvl="0">
                        <a:buNone/>
                      </a:pPr>
                      <a:r>
                        <a:rPr lang="en-US" sz="1800" b="1" i="0" u="none" strike="noStrike" noProof="0" dirty="0">
                          <a:solidFill>
                            <a:schemeClr val="accent4">
                              <a:lumMod val="50000"/>
                            </a:schemeClr>
                          </a:solidFill>
                          <a:latin typeface="Calibri"/>
                        </a:rPr>
                        <a:t>Recognizing Fallout Particles</a:t>
                      </a:r>
                      <a:endParaRPr lang="en-US" sz="1800" b="1"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Fine, sand-sized grains.  However, lack of apparent fallout does not suggest lack of radiation.  Continued radiation monitoring is required.</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392306"/>
                  </a:ext>
                </a:extLst>
              </a:tr>
              <a:tr h="811177">
                <a:tc>
                  <a:txBody>
                    <a:bodyPr/>
                    <a:lstStyle/>
                    <a:p>
                      <a:r>
                        <a:rPr lang="en-US" sz="1800" b="1" i="0" u="none" strike="noStrike" kern="1200" dirty="0">
                          <a:solidFill>
                            <a:schemeClr val="accent4">
                              <a:lumMod val="50000"/>
                            </a:schemeClr>
                          </a:solidFill>
                          <a:latin typeface="Calibri"/>
                          <a:ea typeface="+mn-ea"/>
                          <a:cs typeface="+mn-cs"/>
                        </a:rPr>
                        <a:t>Fallout Decays Rapidly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buNone/>
                      </a:pPr>
                      <a:r>
                        <a:rPr lang="en-US" sz="1800" b="0" i="0" u="none" strike="noStrike" noProof="0" dirty="0">
                          <a:solidFill>
                            <a:schemeClr val="accent4">
                              <a:lumMod val="50000"/>
                            </a:schemeClr>
                          </a:solidFill>
                          <a:latin typeface="Calibri"/>
                        </a:rPr>
                        <a:t>7-10 Rule: With every sevenfold increase in time after detonation, there is a tenfold decrease in the radiation rate. Therefore, after seven hours, the radiation rate is only 10% of the original, and after 49 hours (7 x 7 = 49), it reduces to 1%. </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0341882"/>
                  </a:ext>
                </a:extLst>
              </a:tr>
              <a:tr h="811177">
                <a:tc>
                  <a:txBody>
                    <a:bodyPr/>
                    <a:lstStyle/>
                    <a:p>
                      <a:pPr lvl="0">
                        <a:buNone/>
                      </a:pPr>
                      <a:r>
                        <a:rPr lang="en-US" sz="1800" b="1" i="0" u="none" strike="noStrike" noProof="0" dirty="0">
                          <a:solidFill>
                            <a:schemeClr val="accent4">
                              <a:lumMod val="50000"/>
                            </a:schemeClr>
                          </a:solidFill>
                          <a:latin typeface="Calibri"/>
                        </a:rPr>
                        <a:t>Decision Dose or Turn-back Dose</a:t>
                      </a:r>
                      <a:endParaRPr lang="en-US" sz="1800" b="1"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None/>
                      </a:pPr>
                      <a:r>
                        <a:rPr lang="en-US" sz="1800" b="0" i="0" u="none" strike="noStrike" noProof="0" dirty="0">
                          <a:solidFill>
                            <a:schemeClr val="accent4">
                              <a:lumMod val="50000"/>
                            </a:schemeClr>
                          </a:solidFill>
                          <a:latin typeface="Calibri"/>
                        </a:rPr>
                        <a:t>When approaching or surveying the scene, the 10 R/h (0.1 Gy/h) point normally indicates that workers should return to a safe area, unless they are undertaking a sufficiently justified mission to validate the exposure.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490232"/>
                  </a:ext>
                </a:extLst>
              </a:tr>
              <a:tr h="565938">
                <a:tc>
                  <a:txBody>
                    <a:bodyPr/>
                    <a:lstStyle/>
                    <a:p>
                      <a:pPr lvl="0">
                        <a:buNone/>
                      </a:pPr>
                      <a:r>
                        <a:rPr lang="en-US" sz="1800" b="1" dirty="0">
                          <a:solidFill>
                            <a:schemeClr val="accent4">
                              <a:lumMod val="50000"/>
                            </a:schemeClr>
                          </a:solidFill>
                          <a:latin typeface="Calibri"/>
                        </a:rPr>
                        <a:t>Acute Radiation Syndrome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US" sz="1800" b="0" i="0" u="none" strike="noStrike" noProof="0" dirty="0">
                          <a:solidFill>
                            <a:schemeClr val="accent4">
                              <a:lumMod val="50000"/>
                            </a:schemeClr>
                          </a:solidFill>
                          <a:latin typeface="Calibri"/>
                        </a:rPr>
                        <a:t>Nausea, vomiting or diarrhea indicates exposure of 100 rad (1 Gy) or higher. Exit radiation area immediately and seek medical care.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46054"/>
                  </a:ext>
                </a:extLst>
              </a:tr>
              <a:tr h="999823">
                <a:tc>
                  <a:txBody>
                    <a:bodyPr/>
                    <a:lstStyle/>
                    <a:p>
                      <a:pPr lvl="0">
                        <a:buNone/>
                      </a:pPr>
                      <a:r>
                        <a:rPr lang="en-US" sz="1800" b="1" dirty="0">
                          <a:solidFill>
                            <a:schemeClr val="accent4">
                              <a:lumMod val="50000"/>
                            </a:schemeClr>
                          </a:solidFill>
                          <a:latin typeface="Calibri"/>
                        </a:rPr>
                        <a:t>Decontamination*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a:lnSpc>
                          <a:spcPct val="100000"/>
                        </a:lnSpc>
                        <a:spcBef>
                          <a:spcPts val="0"/>
                        </a:spcBef>
                        <a:spcAft>
                          <a:spcPts val="0"/>
                        </a:spcAft>
                        <a:buNone/>
                      </a:pPr>
                      <a:r>
                        <a:rPr lang="en-US" sz="1800" b="0" i="0" u="none" strike="noStrike" noProof="0" dirty="0">
                          <a:solidFill>
                            <a:schemeClr val="accent4">
                              <a:lumMod val="50000"/>
                            </a:schemeClr>
                          </a:solidFill>
                          <a:latin typeface="Calibri"/>
                        </a:rPr>
                        <a:t>Remove all outer clothing and footwear.  Shower if possible, or wipe skin and hair with moist towelettes.</a:t>
                      </a:r>
                      <a:endParaRPr lang="en-US" sz="1800" dirty="0">
                        <a:solidFill>
                          <a:schemeClr val="accent4">
                            <a:lumMod val="50000"/>
                          </a:schemeClr>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299094"/>
                  </a:ext>
                </a:extLst>
              </a:tr>
            </a:tbl>
          </a:graphicData>
        </a:graphic>
      </p:graphicFrame>
      <p:sp>
        <p:nvSpPr>
          <p:cNvPr id="3" name="TextBox 2">
            <a:extLst>
              <a:ext uri="{FF2B5EF4-FFF2-40B4-BE49-F238E27FC236}">
                <a16:creationId xmlns:a16="http://schemas.microsoft.com/office/drawing/2014/main" id="{19D9C8D4-453B-036F-29C5-5649E5357F7B}"/>
              </a:ext>
            </a:extLst>
          </p:cNvPr>
          <p:cNvSpPr txBox="1"/>
          <p:nvPr/>
        </p:nvSpPr>
        <p:spPr>
          <a:xfrm>
            <a:off x="739914" y="6077631"/>
            <a:ext cx="57863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4">
                    <a:lumMod val="50000"/>
                  </a:schemeClr>
                </a:solidFill>
                <a:ea typeface="+mn-lt"/>
                <a:cs typeface="+mn-lt"/>
              </a:rPr>
              <a:t>*</a:t>
            </a:r>
            <a:r>
              <a:rPr lang="en-US" b="1">
                <a:solidFill>
                  <a:schemeClr val="accent4">
                    <a:lumMod val="50000"/>
                  </a:schemeClr>
                </a:solidFill>
                <a:latin typeface="Calibri"/>
                <a:ea typeface="+mn-lt"/>
                <a:cs typeface="+mn-lt"/>
              </a:rPr>
              <a:t>For Medical Responders: </a:t>
            </a:r>
          </a:p>
          <a:p>
            <a:r>
              <a:rPr lang="en-US" b="1">
                <a:solidFill>
                  <a:schemeClr val="accent4">
                    <a:lumMod val="50000"/>
                  </a:schemeClr>
                </a:solidFill>
                <a:latin typeface="Calibri"/>
                <a:ea typeface="+mn-lt"/>
                <a:cs typeface="+mn-lt"/>
              </a:rPr>
              <a:t>Provide life-saving medical care before decontamination.</a:t>
            </a:r>
            <a:endParaRPr lang="en-US" b="1">
              <a:solidFill>
                <a:schemeClr val="accent4">
                  <a:lumMod val="50000"/>
                </a:schemeClr>
              </a:solidFill>
              <a:latin typeface="Calibri"/>
              <a:ea typeface="Calibri"/>
              <a:cs typeface="Calibri"/>
            </a:endParaRPr>
          </a:p>
        </p:txBody>
      </p:sp>
      <p:sp>
        <p:nvSpPr>
          <p:cNvPr id="6" name="TextBox 5">
            <a:extLst>
              <a:ext uri="{FF2B5EF4-FFF2-40B4-BE49-F238E27FC236}">
                <a16:creationId xmlns:a16="http://schemas.microsoft.com/office/drawing/2014/main" id="{87F6B7F3-700A-7D99-CA24-B4A85B03B7F7}"/>
              </a:ext>
            </a:extLst>
          </p:cNvPr>
          <p:cNvSpPr txBox="1"/>
          <p:nvPr/>
        </p:nvSpPr>
        <p:spPr>
          <a:xfrm>
            <a:off x="6874565" y="6077632"/>
            <a:ext cx="4577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4">
                    <a:lumMod val="50000"/>
                  </a:schemeClr>
                </a:solidFill>
                <a:latin typeface="Calibri"/>
                <a:ea typeface="+mn-lt"/>
                <a:cs typeface="+mn-lt"/>
              </a:rPr>
              <a:t>Do not forget -- all of the other hazards that go with a catastrophic event will still exist.</a:t>
            </a:r>
            <a:endParaRPr lang="en-US" b="1">
              <a:solidFill>
                <a:schemeClr val="accent4">
                  <a:lumMod val="50000"/>
                </a:schemeClr>
              </a:solidFill>
              <a:latin typeface="Calibri"/>
              <a:cs typeface="Calibri"/>
            </a:endParaRPr>
          </a:p>
        </p:txBody>
      </p:sp>
      <p:sp>
        <p:nvSpPr>
          <p:cNvPr id="4" name="Slide Number Placeholder 3">
            <a:extLst>
              <a:ext uri="{FF2B5EF4-FFF2-40B4-BE49-F238E27FC236}">
                <a16:creationId xmlns:a16="http://schemas.microsoft.com/office/drawing/2014/main" id="{49F77AD0-CA62-8AAA-7027-7F94ECC0A9AE}"/>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40</a:t>
            </a:fld>
            <a:endParaRPr lang="en-US"/>
          </a:p>
        </p:txBody>
      </p:sp>
    </p:spTree>
    <p:extLst>
      <p:ext uri="{BB962C8B-B14F-4D97-AF65-F5344CB8AC3E}">
        <p14:creationId xmlns:p14="http://schemas.microsoft.com/office/powerpoint/2010/main" val="31802636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064-7A23-96F5-7B48-DA360A0D4D41}"/>
              </a:ext>
            </a:extLst>
          </p:cNvPr>
          <p:cNvSpPr>
            <a:spLocks noGrp="1"/>
          </p:cNvSpPr>
          <p:nvPr>
            <p:ph type="title"/>
          </p:nvPr>
        </p:nvSpPr>
        <p:spPr/>
        <p:txBody>
          <a:bodyPr lIns="91440" tIns="45720" rIns="91440" bIns="45720" anchor="b"/>
          <a:lstStyle/>
          <a:p>
            <a:r>
              <a:rPr lang="en-US">
                <a:latin typeface="Calibri"/>
                <a:ea typeface="Calibri"/>
                <a:cs typeface="Calibri"/>
              </a:rPr>
              <a:t>Responder Health and Safety Resources</a:t>
            </a:r>
            <a:endParaRPr lang="en-US"/>
          </a:p>
        </p:txBody>
      </p:sp>
      <p:sp>
        <p:nvSpPr>
          <p:cNvPr id="3" name="Text Placeholder 2">
            <a:extLst>
              <a:ext uri="{FF2B5EF4-FFF2-40B4-BE49-F238E27FC236}">
                <a16:creationId xmlns:a16="http://schemas.microsoft.com/office/drawing/2014/main" id="{D95C496C-6BA1-4270-72FC-BB89EEE632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B41F66-FF2F-CB53-3625-D4B777CD1A54}"/>
              </a:ext>
            </a:extLst>
          </p:cNvPr>
          <p:cNvSpPr>
            <a:spLocks noGrp="1"/>
          </p:cNvSpPr>
          <p:nvPr>
            <p:ph type="sldNum" sz="quarter" idx="4294967295"/>
          </p:nvPr>
        </p:nvSpPr>
        <p:spPr>
          <a:xfrm>
            <a:off x="9444038" y="6197600"/>
            <a:ext cx="2747962" cy="385763"/>
          </a:xfrm>
          <a:prstGeom prst="rect">
            <a:avLst/>
          </a:prstGeom>
        </p:spPr>
        <p:txBody>
          <a:bodyPr/>
          <a:lstStyle/>
          <a:p>
            <a:fld id="{2EB38C8D-4465-457C-9714-7FFAF4550ACB}" type="slidenum">
              <a:rPr lang="en-US" dirty="0" smtClean="0"/>
              <a:pPr/>
              <a:t>41</a:t>
            </a:fld>
            <a:endParaRPr lang="en-US"/>
          </a:p>
        </p:txBody>
      </p:sp>
    </p:spTree>
    <p:extLst>
      <p:ext uri="{BB962C8B-B14F-4D97-AF65-F5344CB8AC3E}">
        <p14:creationId xmlns:p14="http://schemas.microsoft.com/office/powerpoint/2010/main" val="26447462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Emergency Responder Health Monitoring and Surveillance™ (ERHMS</a:t>
            </a:r>
            <a:r>
              <a:rPr lang="en-US" sz="3700" baseline="30000">
                <a:latin typeface="Calibri"/>
                <a:ea typeface="Calibri"/>
                <a:cs typeface="Calibri"/>
              </a:rPr>
              <a:t>TM</a:t>
            </a:r>
            <a:r>
              <a:rPr lang="en-US" sz="3700">
                <a:latin typeface="Calibri"/>
                <a:ea typeface="Calibri"/>
                <a:cs typeface="Calibri"/>
              </a:rPr>
              <a:t>) </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419387"/>
            <a:ext cx="5172892" cy="4191000"/>
          </a:xfrm>
        </p:spPr>
        <p:txBody>
          <a:bodyPr vert="horz" lIns="91440" tIns="45720" rIns="91440" bIns="45720" rtlCol="0" anchor="t">
            <a:normAutofit/>
          </a:bodyPr>
          <a:lstStyle/>
          <a:p>
            <a:pPr marL="455930" indent="-455930"/>
            <a:r>
              <a:rPr lang="en-US" sz="2400" b="0">
                <a:solidFill>
                  <a:srgbClr val="5F5F5F"/>
                </a:solidFill>
                <a:latin typeface="Calibri"/>
                <a:cs typeface="Calibri"/>
              </a:rPr>
              <a:t>National Institute for Occupational Safety and Health (NIOSH) worked with the U.S. National Response Team (NRT) and federal agencies, state health departments, labor unions, and volunteer emergency responder groups to develop the Emergency Responder Health Monitoring and Surveillance™ (ERHMSTM) framework.</a:t>
            </a:r>
          </a:p>
        </p:txBody>
      </p:sp>
      <p:pic>
        <p:nvPicPr>
          <p:cNvPr id="8" name="Content Placeholder 7" descr="Emergency Responder Health Monitoring and Surveillance (ERHMS) logo">
            <a:extLst>
              <a:ext uri="{FF2B5EF4-FFF2-40B4-BE49-F238E27FC236}">
                <a16:creationId xmlns:a16="http://schemas.microsoft.com/office/drawing/2014/main" id="{62DB6B23-DF1A-0CE6-351F-8F9803E0C991}"/>
              </a:ext>
            </a:extLst>
          </p:cNvPr>
          <p:cNvPicPr>
            <a:picLocks noGrp="1" noChangeAspect="1"/>
          </p:cNvPicPr>
          <p:nvPr>
            <p:ph idx="10"/>
          </p:nvPr>
        </p:nvPicPr>
        <p:blipFill>
          <a:blip r:embed="rId3"/>
          <a:stretch>
            <a:fillRect/>
          </a:stretch>
        </p:blipFill>
        <p:spPr>
          <a:xfrm>
            <a:off x="1468844" y="5609661"/>
            <a:ext cx="2984741" cy="613016"/>
          </a:xfrm>
        </p:spPr>
      </p:pic>
      <p:sp>
        <p:nvSpPr>
          <p:cNvPr id="6" name="TextBox 5">
            <a:extLst>
              <a:ext uri="{FF2B5EF4-FFF2-40B4-BE49-F238E27FC236}">
                <a16:creationId xmlns:a16="http://schemas.microsoft.com/office/drawing/2014/main" id="{16456613-30C2-85BE-E965-1213DA6C06C2}"/>
              </a:ext>
            </a:extLst>
          </p:cNvPr>
          <p:cNvSpPr txBox="1"/>
          <p:nvPr/>
        </p:nvSpPr>
        <p:spPr>
          <a:xfrm>
            <a:off x="711679" y="6361981"/>
            <a:ext cx="55209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F56DC"/>
                </a:solidFill>
                <a:latin typeface="Calibri" panose="020F0502020204030204" pitchFamily="34" charset="0"/>
                <a:ea typeface="Calibri"/>
                <a:cs typeface="Calibri"/>
                <a:hlinkClick r:id="rId4"/>
              </a:rPr>
              <a:t>https://www.cdc.gov/niosh/erhms/default.html</a:t>
            </a:r>
            <a:endParaRPr lang="en-US"/>
          </a:p>
        </p:txBody>
      </p:sp>
      <p:pic>
        <p:nvPicPr>
          <p:cNvPr id="4" name="Picture 5" descr="ERHMS phase schematic. ">
            <a:extLst>
              <a:ext uri="{FF2B5EF4-FFF2-40B4-BE49-F238E27FC236}">
                <a16:creationId xmlns:a16="http://schemas.microsoft.com/office/drawing/2014/main" id="{F70F48F2-4C80-F69C-64C0-13A3308AF61F}"/>
              </a:ext>
            </a:extLst>
          </p:cNvPr>
          <p:cNvPicPr>
            <a:picLocks noChangeAspect="1"/>
          </p:cNvPicPr>
          <p:nvPr/>
        </p:nvPicPr>
        <p:blipFill>
          <a:blip r:embed="rId5"/>
          <a:stretch>
            <a:fillRect/>
          </a:stretch>
        </p:blipFill>
        <p:spPr>
          <a:xfrm>
            <a:off x="6101987" y="1153457"/>
            <a:ext cx="5374819" cy="5199550"/>
          </a:xfrm>
          <a:prstGeom prst="rect">
            <a:avLst/>
          </a:prstGeom>
        </p:spPr>
      </p:pic>
      <p:sp>
        <p:nvSpPr>
          <p:cNvPr id="5" name="Slide Number Placeholder 4">
            <a:extLst>
              <a:ext uri="{FF2B5EF4-FFF2-40B4-BE49-F238E27FC236}">
                <a16:creationId xmlns:a16="http://schemas.microsoft.com/office/drawing/2014/main" id="{89EC0644-8F8C-260A-6813-11C2FDD70649}"/>
              </a:ext>
            </a:extLst>
          </p:cNvPr>
          <p:cNvSpPr>
            <a:spLocks noGrp="1"/>
          </p:cNvSpPr>
          <p:nvPr>
            <p:ph type="sldNum" sz="quarter" idx="12"/>
          </p:nvPr>
        </p:nvSpPr>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sz="1200" dirty="0">
                <a:latin typeface="Calibri" panose="020F0502020204030204" pitchFamily="34" charset="0"/>
                <a:cs typeface="Calibri" panose="020F0502020204030204" pitchFamily="34" charset="0"/>
              </a:rPr>
              <a:pPr marR="0" lvl="0" indent="0" fontAlgn="auto">
                <a:lnSpc>
                  <a:spcPct val="100000"/>
                </a:lnSpc>
                <a:spcBef>
                  <a:spcPts val="0"/>
                </a:spcBef>
                <a:spcAft>
                  <a:spcPts val="0"/>
                </a:spcAft>
                <a:buClrTx/>
                <a:buSzTx/>
                <a:buFontTx/>
                <a:buNone/>
                <a:tabLst/>
                <a:defRPr/>
              </a:pPr>
              <a:t>42</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6386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064-7A23-96F5-7B48-DA360A0D4D41}"/>
              </a:ext>
            </a:extLst>
          </p:cNvPr>
          <p:cNvSpPr>
            <a:spLocks noGrp="1"/>
          </p:cNvSpPr>
          <p:nvPr>
            <p:ph type="title"/>
          </p:nvPr>
        </p:nvSpPr>
        <p:spPr/>
        <p:txBody>
          <a:bodyPr lIns="91440" tIns="45720" rIns="91440" bIns="45720" anchor="b"/>
          <a:lstStyle/>
          <a:p>
            <a:r>
              <a:rPr lang="en-US">
                <a:latin typeface="Calibri"/>
                <a:ea typeface="Calibri"/>
                <a:cs typeface="Calibri"/>
              </a:rPr>
              <a:t>Responder Health and Safety References</a:t>
            </a:r>
            <a:endParaRPr lang="en-US"/>
          </a:p>
        </p:txBody>
      </p:sp>
      <p:sp>
        <p:nvSpPr>
          <p:cNvPr id="3" name="Text Placeholder 2">
            <a:extLst>
              <a:ext uri="{FF2B5EF4-FFF2-40B4-BE49-F238E27FC236}">
                <a16:creationId xmlns:a16="http://schemas.microsoft.com/office/drawing/2014/main" id="{D95C496C-6BA1-4270-72FC-BB89EEE632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B41F66-FF2F-CB53-3625-D4B777CD1A54}"/>
              </a:ext>
            </a:extLst>
          </p:cNvPr>
          <p:cNvSpPr>
            <a:spLocks noGrp="1"/>
          </p:cNvSpPr>
          <p:nvPr>
            <p:ph type="sldNum" sz="quarter" idx="4294967295"/>
          </p:nvPr>
        </p:nvSpPr>
        <p:spPr>
          <a:xfrm>
            <a:off x="9444038" y="6197600"/>
            <a:ext cx="2747962" cy="385763"/>
          </a:xfrm>
          <a:prstGeom prst="rect">
            <a:avLst/>
          </a:prstGeom>
        </p:spPr>
        <p:txBody>
          <a:bodyPr/>
          <a:lstStyle/>
          <a:p>
            <a:fld id="{2EB38C8D-4465-457C-9714-7FFAF4550ACB}" type="slidenum">
              <a:rPr lang="en-US" dirty="0" smtClean="0"/>
              <a:pPr/>
              <a:t>43</a:t>
            </a:fld>
            <a:endParaRPr lang="en-US"/>
          </a:p>
        </p:txBody>
      </p:sp>
    </p:spTree>
    <p:extLst>
      <p:ext uri="{BB962C8B-B14F-4D97-AF65-F5344CB8AC3E}">
        <p14:creationId xmlns:p14="http://schemas.microsoft.com/office/powerpoint/2010/main" val="30989736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Federal Radiological Monitoring and Assessment Center Health and Safety Manual</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585824"/>
            <a:ext cx="5172892" cy="3242094"/>
          </a:xfrm>
        </p:spPr>
        <p:txBody>
          <a:bodyPr vert="horz" lIns="91440" tIns="45720" rIns="91440" bIns="45720" rtlCol="0" anchor="t">
            <a:normAutofit/>
          </a:bodyPr>
          <a:lstStyle/>
          <a:p>
            <a:pPr marL="455930" indent="-455930"/>
            <a:r>
              <a:rPr lang="en-US" sz="2800" b="0">
                <a:solidFill>
                  <a:srgbClr val="5F5F5F"/>
                </a:solidFill>
                <a:latin typeface="Calibri"/>
                <a:cs typeface="Calibri"/>
              </a:rPr>
              <a:t>This document establishes radiological health and safety protection plans for the Federal Radiological Monitoring and Assessment Center (FRMAC) and complies with all applicable regulations.</a:t>
            </a:r>
          </a:p>
        </p:txBody>
      </p:sp>
      <p:sp>
        <p:nvSpPr>
          <p:cNvPr id="6" name="TextBox 5">
            <a:extLst>
              <a:ext uri="{FF2B5EF4-FFF2-40B4-BE49-F238E27FC236}">
                <a16:creationId xmlns:a16="http://schemas.microsoft.com/office/drawing/2014/main" id="{C50F58A5-08D6-3D81-327A-2B628B26B6F0}"/>
              </a:ext>
            </a:extLst>
          </p:cNvPr>
          <p:cNvSpPr txBox="1"/>
          <p:nvPr/>
        </p:nvSpPr>
        <p:spPr>
          <a:xfrm>
            <a:off x="496018" y="5477774"/>
            <a:ext cx="56287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0F56DC"/>
                </a:solidFill>
                <a:latin typeface="Calibri"/>
                <a:ea typeface="Calibri"/>
                <a:cs typeface="Calibri"/>
                <a:hlinkClick r:id="rId3"/>
              </a:rPr>
              <a:t>https://www.nnss.gov/docs/docs_FRMAC/Health%20and%20Safety%20Manual%202012.pdf</a:t>
            </a:r>
            <a:endParaRPr lang="en-US" sz="1600">
              <a:latin typeface="Calibri"/>
            </a:endParaRPr>
          </a:p>
        </p:txBody>
      </p:sp>
      <p:pic>
        <p:nvPicPr>
          <p:cNvPr id="5" name="Picture 4" descr="Federal Radiological Monitoring and Assessment Center Health and Safety Manual">
            <a:extLst>
              <a:ext uri="{FF2B5EF4-FFF2-40B4-BE49-F238E27FC236}">
                <a16:creationId xmlns:a16="http://schemas.microsoft.com/office/drawing/2014/main" id="{744077BF-EFC2-9A76-CD97-96340FC1899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462543" y="1561544"/>
            <a:ext cx="3440011" cy="4502187"/>
          </a:xfrm>
          <a:prstGeom prst="rect">
            <a:avLst/>
          </a:prstGeom>
          <a:ln>
            <a:solidFill>
              <a:srgbClr val="000000"/>
            </a:solidFill>
          </a:ln>
        </p:spPr>
      </p:pic>
      <p:sp>
        <p:nvSpPr>
          <p:cNvPr id="4" name="Slide Number Placeholder 3">
            <a:extLst>
              <a:ext uri="{FF2B5EF4-FFF2-40B4-BE49-F238E27FC236}">
                <a16:creationId xmlns:a16="http://schemas.microsoft.com/office/drawing/2014/main" id="{8EFE92F6-6C89-593E-1188-553473443001}"/>
              </a:ext>
            </a:extLst>
          </p:cNvPr>
          <p:cNvSpPr>
            <a:spLocks noGrp="1"/>
          </p:cNvSpPr>
          <p:nvPr>
            <p:ph type="sldNum" sz="quarter" idx="12"/>
          </p:nvPr>
        </p:nvSpPr>
        <p:spPr/>
        <p:txBody>
          <a:bodyPr lIns="91440" tIns="45720" rIns="91440" bIns="45720" anchor="t"/>
          <a:lstStyle/>
          <a:p>
            <a:pPr>
              <a:defRPr/>
            </a:pPr>
            <a:fld id="{2EB38C8D-4465-457C-9714-7FFAF4550ACB}" type="slidenum">
              <a:rPr lang="en-US" sz="1200" dirty="0">
                <a:latin typeface="Calibri" panose="020F0502020204030204" pitchFamily="34" charset="0"/>
                <a:cs typeface="Calibri" panose="020F0502020204030204" pitchFamily="34" charset="0"/>
              </a:rPr>
              <a:pPr>
                <a:defRPr/>
              </a:pPr>
              <a:t>44</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110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2800" dirty="0">
                <a:latin typeface="Calibri"/>
                <a:cs typeface="Calibri"/>
              </a:rPr>
              <a:t>Planning Guide for Health and Safety: For Planners, Safety Officers, and Supervisors to Safeguard Responders Post-Nuclear Detonation</a:t>
            </a:r>
            <a:endParaRPr lang="en-US" sz="2800" dirty="0">
              <a:latin typeface="Calibri"/>
              <a:ea typeface="Calibri"/>
              <a:cs typeface="Calibri"/>
            </a:endParaRP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600201"/>
            <a:ext cx="5172892" cy="3313982"/>
          </a:xfrm>
        </p:spPr>
        <p:txBody>
          <a:bodyPr vert="horz" lIns="91440" tIns="45720" rIns="91440" bIns="45720" rtlCol="0" anchor="t">
            <a:normAutofit lnSpcReduction="10000"/>
          </a:bodyPr>
          <a:lstStyle/>
          <a:p>
            <a:pPr marL="456565" indent="-456565"/>
            <a:r>
              <a:rPr lang="en-US" sz="2800" b="0" dirty="0">
                <a:solidFill>
                  <a:srgbClr val="5F5F5F"/>
                </a:solidFill>
                <a:latin typeface="Calibri"/>
                <a:cs typeface="Calibri"/>
              </a:rPr>
              <a:t>This guide aims to assist in maintaining the health and safety of response personnel, ensuring the continuity of lifesaving efforts and critical infrastructure support throughout the duration of the emergency.</a:t>
            </a:r>
          </a:p>
        </p:txBody>
      </p:sp>
      <p:sp>
        <p:nvSpPr>
          <p:cNvPr id="6" name="TextBox 5">
            <a:extLst>
              <a:ext uri="{FF2B5EF4-FFF2-40B4-BE49-F238E27FC236}">
                <a16:creationId xmlns:a16="http://schemas.microsoft.com/office/drawing/2014/main" id="{201D665C-B2A6-4028-EB9D-DB9A7AD84772}"/>
              </a:ext>
            </a:extLst>
          </p:cNvPr>
          <p:cNvSpPr txBox="1"/>
          <p:nvPr/>
        </p:nvSpPr>
        <p:spPr>
          <a:xfrm>
            <a:off x="366622" y="5197414"/>
            <a:ext cx="631884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0F56DC"/>
                </a:solidFill>
                <a:latin typeface="Calibri"/>
                <a:ea typeface="Calibri"/>
                <a:cs typeface="Calibri"/>
                <a:hlinkClick r:id="rId3"/>
              </a:rPr>
              <a:t>https://www.dhs.gov/publication/ind-health-and-safety-planning-guide</a:t>
            </a:r>
            <a:endParaRPr lang="en-US" sz="1600"/>
          </a:p>
        </p:txBody>
      </p:sp>
      <p:pic>
        <p:nvPicPr>
          <p:cNvPr id="5" name="Picture 4" descr="Health and Safety Planning Guide">
            <a:extLst>
              <a:ext uri="{FF2B5EF4-FFF2-40B4-BE49-F238E27FC236}">
                <a16:creationId xmlns:a16="http://schemas.microsoft.com/office/drawing/2014/main" id="{744077BF-EFC2-9A76-CD97-96340FC1899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315200" y="1463939"/>
            <a:ext cx="3984689" cy="5124043"/>
          </a:xfrm>
          <a:prstGeom prst="rect">
            <a:avLst/>
          </a:prstGeom>
          <a:ln>
            <a:solidFill>
              <a:srgbClr val="000000"/>
            </a:solidFill>
          </a:ln>
        </p:spPr>
      </p:pic>
      <p:sp>
        <p:nvSpPr>
          <p:cNvPr id="4" name="Slide Number Placeholder 3">
            <a:extLst>
              <a:ext uri="{FF2B5EF4-FFF2-40B4-BE49-F238E27FC236}">
                <a16:creationId xmlns:a16="http://schemas.microsoft.com/office/drawing/2014/main" id="{47061D99-64F6-D83E-3DD3-1D3AE9BB31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dirty="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4133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Quick Reference Guide:  Radiation Risk Information for Responders Following a Nuclear Detonation</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lnSpcReduction="10000"/>
          </a:bodyPr>
          <a:lstStyle/>
          <a:p>
            <a:pPr marL="456565" indent="-456565"/>
            <a:r>
              <a:rPr lang="en-US" sz="2400" b="0" dirty="0">
                <a:solidFill>
                  <a:srgbClr val="5F5F5F"/>
                </a:solidFill>
                <a:latin typeface="Calibri"/>
                <a:cs typeface="Calibri"/>
              </a:rPr>
              <a:t>This document provides responders with explicit guidance and recommendations concerning the radiation risk involved in responding to an improvised nuclear device (IND) event. It aims to empower responders to safeguard themselves from the effects of the IND.</a:t>
            </a:r>
          </a:p>
          <a:p>
            <a:pPr marL="456565" indent="-456565"/>
            <a:r>
              <a:rPr lang="en-US" sz="2400" b="0" dirty="0">
                <a:solidFill>
                  <a:srgbClr val="5F5F5F"/>
                </a:solidFill>
                <a:latin typeface="Calibri"/>
                <a:cs typeface="Calibri"/>
              </a:rPr>
              <a:t>It provides responders with basic information essential for the initial 24 to 72 hours following an extreme event -- a nuclear detonation.  </a:t>
            </a:r>
          </a:p>
        </p:txBody>
      </p:sp>
      <p:sp>
        <p:nvSpPr>
          <p:cNvPr id="5" name="TextBox 4">
            <a:extLst>
              <a:ext uri="{FF2B5EF4-FFF2-40B4-BE49-F238E27FC236}">
                <a16:creationId xmlns:a16="http://schemas.microsoft.com/office/drawing/2014/main" id="{5CF9D056-AD41-086E-E467-9BFEE6A0F292}"/>
              </a:ext>
            </a:extLst>
          </p:cNvPr>
          <p:cNvSpPr txBox="1"/>
          <p:nvPr/>
        </p:nvSpPr>
        <p:spPr>
          <a:xfrm>
            <a:off x="503208" y="5937848"/>
            <a:ext cx="61247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0" i="0" u="sng" strike="noStrike">
                <a:solidFill>
                  <a:srgbClr val="0F56DC"/>
                </a:solidFill>
                <a:latin typeface="Calibri"/>
                <a:ea typeface="Calibri"/>
                <a:cs typeface="Calibri"/>
                <a:hlinkClick r:id="rId3"/>
              </a:rPr>
              <a:t>https://www.dhs.gov/sites/default/files/publications/Quick%20Reference%20Guide%20Final.pdf</a:t>
            </a:r>
            <a:r>
              <a:rPr lang="en-US" b="0" i="0">
                <a:solidFill>
                  <a:srgbClr val="000000"/>
                </a:solidFill>
                <a:latin typeface="Calibri"/>
                <a:ea typeface="Calibri"/>
                <a:cs typeface="Calibri"/>
              </a:rPr>
              <a:t>​</a:t>
            </a:r>
            <a:endParaRPr lang="en-US">
              <a:solidFill>
                <a:srgbClr val="000000"/>
              </a:solidFill>
              <a:latin typeface="Calibri" panose="020F0502020204030204" pitchFamily="34" charset="0"/>
            </a:endParaRPr>
          </a:p>
        </p:txBody>
      </p:sp>
      <p:pic>
        <p:nvPicPr>
          <p:cNvPr id="6" name="Picture 6" descr="Quick Reference Guide: Radiation Risk Information for Responders Following a Nuclear Detonation">
            <a:extLst>
              <a:ext uri="{FF2B5EF4-FFF2-40B4-BE49-F238E27FC236}">
                <a16:creationId xmlns:a16="http://schemas.microsoft.com/office/drawing/2014/main" id="{AE5A9B47-7D8C-7D3F-AE44-4440254AAB4F}"/>
              </a:ext>
            </a:extLst>
          </p:cNvPr>
          <p:cNvPicPr>
            <a:picLocks noChangeAspect="1"/>
          </p:cNvPicPr>
          <p:nvPr/>
        </p:nvPicPr>
        <p:blipFill rotWithShape="1">
          <a:blip r:embed="rId4"/>
          <a:srcRect t="3419" b="38"/>
          <a:stretch/>
        </p:blipFill>
        <p:spPr>
          <a:xfrm>
            <a:off x="7293113" y="1465928"/>
            <a:ext cx="4028428" cy="4943708"/>
          </a:xfrm>
          <a:prstGeom prst="rect">
            <a:avLst/>
          </a:prstGeom>
        </p:spPr>
      </p:pic>
      <p:sp>
        <p:nvSpPr>
          <p:cNvPr id="4" name="Slide Number Placeholder 3">
            <a:extLst>
              <a:ext uri="{FF2B5EF4-FFF2-40B4-BE49-F238E27FC236}">
                <a16:creationId xmlns:a16="http://schemas.microsoft.com/office/drawing/2014/main" id="{47061D99-64F6-D83E-3DD3-1D3AE9BB31D5}"/>
              </a:ext>
            </a:extLst>
          </p:cNvPr>
          <p:cNvSpPr>
            <a:spLocks noGrp="1"/>
          </p:cNvSpPr>
          <p:nvPr>
            <p:ph type="sldNum" sz="quarter" idx="12"/>
          </p:nvPr>
        </p:nvSpPr>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sz="1200" dirty="0">
                <a:latin typeface="Calibri" panose="020F0502020204030204" pitchFamily="34" charset="0"/>
                <a:cs typeface="Calibri" panose="020F0502020204030204" pitchFamily="34" charset="0"/>
              </a:rPr>
              <a:pPr marR="0" lvl="0" indent="0" fontAlgn="auto">
                <a:lnSpc>
                  <a:spcPct val="100000"/>
                </a:lnSpc>
                <a:spcBef>
                  <a:spcPts val="0"/>
                </a:spcBef>
                <a:spcAft>
                  <a:spcPts val="0"/>
                </a:spcAft>
                <a:buClrTx/>
                <a:buSzTx/>
                <a:buFontTx/>
                <a:buNone/>
                <a:tabLst/>
                <a:defRPr/>
              </a:pPr>
              <a:t>46</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97698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uidance on Emergency Responder PPE">
            <a:extLst>
              <a:ext uri="{FF2B5EF4-FFF2-40B4-BE49-F238E27FC236}">
                <a16:creationId xmlns:a16="http://schemas.microsoft.com/office/drawing/2014/main" id="{744077BF-EFC2-9A76-CD97-96340FC1899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315200" y="1289878"/>
            <a:ext cx="3883596" cy="5120640"/>
          </a:xfrm>
          <a:prstGeom prst="rect">
            <a:avLst/>
          </a:prstGeom>
          <a:ln>
            <a:solidFill>
              <a:srgbClr val="000000"/>
            </a:solidFill>
          </a:ln>
        </p:spPr>
      </p:pic>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710636"/>
            <a:ext cx="5172892" cy="4191000"/>
          </a:xfrm>
        </p:spPr>
        <p:txBody>
          <a:bodyPr vert="horz" lIns="91440" tIns="45720" rIns="91440" bIns="45720" rtlCol="0" anchor="t">
            <a:normAutofit/>
          </a:bodyPr>
          <a:lstStyle/>
          <a:p>
            <a:pPr marL="456565" indent="-456565"/>
            <a:r>
              <a:rPr lang="en-US" sz="2400" b="0" dirty="0">
                <a:solidFill>
                  <a:srgbClr val="5F5F5F"/>
                </a:solidFill>
                <a:latin typeface="Calibri"/>
                <a:cs typeface="Calibri"/>
              </a:rPr>
              <a:t>This document supplies local, state, and Federal emergency response entities with comparative information on OSHA/EPA Protection Levels A, B, and C in relation to DHS-adopted PPE performance-based standards for responding to terrorism incidents involving CBRN hazards.</a:t>
            </a:r>
          </a:p>
        </p:txBody>
      </p:sp>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a:xfrm>
            <a:off x="609600" y="164205"/>
            <a:ext cx="10972800" cy="1562651"/>
          </a:xfrm>
        </p:spPr>
        <p:txBody>
          <a:bodyPr lIns="91440" tIns="45720" rIns="91440" bIns="45720" anchor="b" anchorCtr="0"/>
          <a:lstStyle/>
          <a:p>
            <a:r>
              <a:rPr lang="en-US" sz="3700">
                <a:latin typeface="Calibri"/>
                <a:cs typeface="Calibri"/>
              </a:rPr>
              <a:t> </a:t>
            </a:r>
            <a:br>
              <a:rPr lang="en-US" sz="3700">
                <a:latin typeface="Calibri"/>
                <a:cs typeface="Calibri"/>
              </a:rPr>
            </a:br>
            <a:br>
              <a:rPr lang="en-US" sz="3700">
                <a:latin typeface="Calibri"/>
                <a:cs typeface="Calibri"/>
              </a:rPr>
            </a:br>
            <a:br>
              <a:rPr lang="en-US" sz="3700">
                <a:latin typeface="Calibri"/>
                <a:cs typeface="Calibri"/>
              </a:rPr>
            </a:br>
            <a:r>
              <a:rPr lang="en-US" sz="3700">
                <a:latin typeface="Calibri"/>
                <a:cs typeface="Calibri"/>
              </a:rPr>
              <a:t>Attention Emergency Responders: Guidance on Emergency Responder PPE for Response to CBRN Terrorism Incidents</a:t>
            </a:r>
            <a:endParaRPr lang="en-US" sz="2500">
              <a:solidFill>
                <a:schemeClr val="accent4">
                  <a:lumMod val="75000"/>
                </a:schemeClr>
              </a:solidFill>
              <a:ea typeface="Calibri"/>
              <a:cs typeface="Calibri"/>
            </a:endParaRPr>
          </a:p>
        </p:txBody>
      </p:sp>
      <p:sp>
        <p:nvSpPr>
          <p:cNvPr id="6" name="TextBox 5">
            <a:extLst>
              <a:ext uri="{FF2B5EF4-FFF2-40B4-BE49-F238E27FC236}">
                <a16:creationId xmlns:a16="http://schemas.microsoft.com/office/drawing/2014/main" id="{77E11128-0368-0B0B-CA66-6488EE0B3B5D}"/>
              </a:ext>
            </a:extLst>
          </p:cNvPr>
          <p:cNvSpPr txBox="1"/>
          <p:nvPr/>
        </p:nvSpPr>
        <p:spPr>
          <a:xfrm>
            <a:off x="760669" y="5108222"/>
            <a:ext cx="613247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accent4">
                    <a:lumMod val="75000"/>
                  </a:schemeClr>
                </a:solidFill>
                <a:latin typeface="Calibri"/>
                <a:ea typeface="Calibri"/>
                <a:cs typeface="Calibri"/>
              </a:rPr>
              <a:t>Photo credit:  CDC</a:t>
            </a:r>
            <a:endParaRPr lang="en-US" sz="2000">
              <a:solidFill>
                <a:schemeClr val="accent4">
                  <a:lumMod val="75000"/>
                </a:schemeClr>
              </a:solidFill>
            </a:endParaRPr>
          </a:p>
          <a:p>
            <a:r>
              <a:rPr lang="en-US" dirty="0">
                <a:solidFill>
                  <a:srgbClr val="444444"/>
                </a:solidFill>
                <a:ea typeface="+mn-lt"/>
                <a:cs typeface="+mn-lt"/>
                <a:hlinkClick r:id="rId4"/>
              </a:rPr>
              <a:t>https://www.cdc.gov/niosh/docs/2008-132/default.html</a:t>
            </a:r>
            <a:endParaRPr lang="en-US"/>
          </a:p>
          <a:p>
            <a:pPr rtl="0"/>
            <a:r>
              <a:rPr lang="en-US" dirty="0">
                <a:solidFill>
                  <a:srgbClr val="444444"/>
                </a:solidFill>
                <a:latin typeface="Calibri"/>
                <a:ea typeface="Calibri"/>
                <a:cs typeface="Calibri"/>
              </a:rPr>
              <a:t>​</a:t>
            </a:r>
            <a:endParaRPr lang="en-US"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C6F239BC-C009-FEF5-DEF1-B448FDD3E6D3}"/>
              </a:ext>
            </a:extLst>
          </p:cNvPr>
          <p:cNvSpPr>
            <a:spLocks noGrp="1"/>
          </p:cNvSpPr>
          <p:nvPr>
            <p:ph type="sldNum" sz="quarter" idx="12"/>
          </p:nvPr>
        </p:nvSpPr>
        <p:spPr/>
        <p:txBody>
          <a:bodyPr lIns="91440" tIns="45720" rIns="91440" bIns="45720" anchor="t"/>
          <a:lstStyle/>
          <a:p>
            <a:pPr>
              <a:defRPr/>
            </a:pPr>
            <a:fld id="{2EB38C8D-4465-457C-9714-7FFAF4550ACB}" type="slidenum">
              <a:rPr lang="en-US" sz="1200" dirty="0">
                <a:latin typeface="Calibri" panose="020F0502020204030204" pitchFamily="34" charset="0"/>
                <a:cs typeface="Calibri" panose="020F0502020204030204" pitchFamily="34" charset="0"/>
              </a:rPr>
              <a:pPr>
                <a:defRPr/>
              </a:pPr>
              <a:t>47</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894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a:xfrm>
            <a:off x="609600" y="75857"/>
            <a:ext cx="10972800" cy="1529520"/>
          </a:xfrm>
        </p:spPr>
        <p:txBody>
          <a:bodyPr lIns="91440" tIns="45720" rIns="91440" bIns="45720" anchor="b" anchorCtr="0"/>
          <a:lstStyle/>
          <a:p>
            <a:r>
              <a:rPr lang="en-US" sz="3700">
                <a:latin typeface="Calibri"/>
                <a:cs typeface="Calibri"/>
              </a:rPr>
              <a:t>NCRP Report, No. 171, Uncertainties in the Estimation of Radiation Risks and Probability of Disease Causation</a:t>
            </a:r>
            <a:endParaRPr lang="en-US" sz="2500">
              <a:solidFill>
                <a:schemeClr val="accent4">
                  <a:lumMod val="75000"/>
                </a:schemeClr>
              </a:solidFill>
              <a:latin typeface="Calibri"/>
              <a:ea typeface="Calibri"/>
              <a:cs typeface="Calibri"/>
            </a:endParaRP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a:xfrm>
            <a:off x="609601" y="1600201"/>
            <a:ext cx="5374175" cy="3342736"/>
          </a:xfrm>
        </p:spPr>
        <p:txBody>
          <a:bodyPr vert="horz" lIns="91440" tIns="45720" rIns="91440" bIns="45720" rtlCol="0" anchor="t">
            <a:normAutofit/>
          </a:bodyPr>
          <a:lstStyle/>
          <a:p>
            <a:pPr marL="455930" indent="-455930"/>
            <a:r>
              <a:rPr lang="en-US" sz="2800" b="0" dirty="0">
                <a:solidFill>
                  <a:srgbClr val="5F5F5F"/>
                </a:solidFill>
                <a:latin typeface="Calibri"/>
                <a:cs typeface="Calibri"/>
              </a:rPr>
              <a:t>This report examines the various types and magnitudes of uncertainties inherent in the risk assessment process for cancer, heritable, and noncancer effects resulting from radiation exposure.</a:t>
            </a:r>
          </a:p>
        </p:txBody>
      </p:sp>
      <p:sp>
        <p:nvSpPr>
          <p:cNvPr id="5" name="TextBox 4">
            <a:extLst>
              <a:ext uri="{FF2B5EF4-FFF2-40B4-BE49-F238E27FC236}">
                <a16:creationId xmlns:a16="http://schemas.microsoft.com/office/drawing/2014/main" id="{E63841BC-0E8A-BE75-848B-3EA5516B03F0}"/>
              </a:ext>
            </a:extLst>
          </p:cNvPr>
          <p:cNvSpPr txBox="1"/>
          <p:nvPr/>
        </p:nvSpPr>
        <p:spPr>
          <a:xfrm>
            <a:off x="258792" y="5607170"/>
            <a:ext cx="69011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F56DC"/>
                </a:solidFill>
                <a:latin typeface="Calibri"/>
                <a:ea typeface="Calibri"/>
                <a:cs typeface="Calibri"/>
                <a:hlinkClick r:id="rId3"/>
              </a:rPr>
              <a:t>https://ncrponline.org/shop/reports/report-no-171-uncertainties-in-the-estimation-of-radiation-risks-and-probability-of-disease-causation/</a:t>
            </a:r>
            <a:endParaRPr lang="en-US" sz="1600">
              <a:solidFill>
                <a:srgbClr val="000000"/>
              </a:solidFill>
              <a:latin typeface="Calibri"/>
              <a:ea typeface="Calibri"/>
              <a:cs typeface="Calibri"/>
            </a:endParaRPr>
          </a:p>
          <a:p>
            <a:pPr algn="l"/>
            <a:endParaRPr lang="en-US" sz="1600">
              <a:solidFill>
                <a:srgbClr val="000000"/>
              </a:solidFill>
              <a:latin typeface="Calibri" panose="020F0502020204030204" pitchFamily="34" charset="0"/>
              <a:ea typeface="Calibri"/>
              <a:cs typeface="Calibri"/>
            </a:endParaRPr>
          </a:p>
        </p:txBody>
      </p:sp>
      <p:pic>
        <p:nvPicPr>
          <p:cNvPr id="1026" name="Picture 2" descr=" NCRP Report No. 171">
            <a:extLst>
              <a:ext uri="{FF2B5EF4-FFF2-40B4-BE49-F238E27FC236}">
                <a16:creationId xmlns:a16="http://schemas.microsoft.com/office/drawing/2014/main" id="{E4E09103-3EFF-AAE1-6B75-D94A57D4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722" y="1731617"/>
            <a:ext cx="3354070" cy="48034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11EDDB6-806F-3C51-1F31-B0E2045BFB95}"/>
              </a:ext>
            </a:extLst>
          </p:cNvPr>
          <p:cNvSpPr>
            <a:spLocks noGrp="1"/>
          </p:cNvSpPr>
          <p:nvPr>
            <p:ph type="sldNum" sz="quarter" idx="12"/>
          </p:nvPr>
        </p:nvSpPr>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sz="1200" dirty="0">
                <a:latin typeface="Calibri" panose="020F0502020204030204" pitchFamily="34" charset="0"/>
                <a:cs typeface="Calibri" panose="020F0502020204030204" pitchFamily="34" charset="0"/>
              </a:rPr>
              <a:pPr marR="0" lvl="0" indent="0" fontAlgn="auto">
                <a:lnSpc>
                  <a:spcPct val="100000"/>
                </a:lnSpc>
                <a:spcBef>
                  <a:spcPts val="0"/>
                </a:spcBef>
                <a:spcAft>
                  <a:spcPts val="0"/>
                </a:spcAft>
                <a:buClrTx/>
                <a:buSzTx/>
                <a:buFontTx/>
                <a:buNone/>
                <a:tabLst/>
                <a:defRPr/>
              </a:pPr>
              <a:t>48</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64010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Responder Health and Safety?</a:t>
            </a:r>
            <a:endParaRPr lang="en-US"/>
          </a:p>
        </p:txBody>
      </p:sp>
      <p:sp>
        <p:nvSpPr>
          <p:cNvPr id="4" name="Slide Number Placeholder 3">
            <a:extLst>
              <a:ext uri="{FF2B5EF4-FFF2-40B4-BE49-F238E27FC236}">
                <a16:creationId xmlns:a16="http://schemas.microsoft.com/office/drawing/2014/main" id="{0F5B6502-EFB6-9883-EEC8-99357CB5D78C}"/>
              </a:ext>
            </a:extLst>
          </p:cNvPr>
          <p:cNvSpPr>
            <a:spLocks noGrp="1"/>
          </p:cNvSpPr>
          <p:nvPr>
            <p:ph type="sldNum" sz="quarter" idx="12"/>
          </p:nvPr>
        </p:nvSpPr>
        <p:spPr>
          <a:xfrm>
            <a:off x="9305900" y="6218236"/>
            <a:ext cx="2743200" cy="365125"/>
          </a:xfrm>
        </p:spPr>
        <p:txBody>
          <a:bodyPr/>
          <a:lstStyle/>
          <a:p>
            <a:pPr>
              <a:defRPr/>
            </a:pPr>
            <a:fld id="{2EB38C8D-4465-457C-9714-7FFAF4550ACB}" type="slidenum">
              <a:rPr lang="en-US" dirty="0"/>
              <a:pPr>
                <a:defRPr/>
              </a:pPr>
              <a:t>49</a:t>
            </a:fld>
            <a:endParaRPr lang="en-US"/>
          </a:p>
        </p:txBody>
      </p:sp>
    </p:spTree>
    <p:extLst>
      <p:ext uri="{BB962C8B-B14F-4D97-AF65-F5344CB8AC3E}">
        <p14:creationId xmlns:p14="http://schemas.microsoft.com/office/powerpoint/2010/main" val="475480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762807" y="394559"/>
            <a:ext cx="10162823" cy="732895"/>
          </a:xfrm>
        </p:spPr>
        <p:txBody>
          <a:bodyPr>
            <a:normAutofit/>
          </a:bodyPr>
          <a:lstStyle/>
          <a:p>
            <a:r>
              <a:rPr lang="en-US" sz="3700" b="1">
                <a:solidFill>
                  <a:srgbClr val="0039A6"/>
                </a:solidFill>
                <a:latin typeface="Calibri"/>
                <a:ea typeface="Calibri"/>
                <a:cs typeface="Calibri"/>
              </a:rPr>
              <a:t>Response Objectives, Functions, and Activities SIP</a:t>
            </a: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dirty="0" smtClean="0"/>
              <a:t>5</a:t>
            </a:fld>
            <a:endParaRPr lang="en-US"/>
          </a:p>
        </p:txBody>
      </p:sp>
      <p:pic>
        <p:nvPicPr>
          <p:cNvPr id="8" name="Content Placeholder 7" descr="Early phase, life safety activities: shelter-in-place.">
            <a:extLst>
              <a:ext uri="{FF2B5EF4-FFF2-40B4-BE49-F238E27FC236}">
                <a16:creationId xmlns:a16="http://schemas.microsoft.com/office/drawing/2014/main" id="{2662403A-EF57-FAFD-0683-B39F00931B9E}"/>
              </a:ext>
            </a:extLst>
          </p:cNvPr>
          <p:cNvPicPr>
            <a:picLocks noGrp="1" noChangeAspect="1"/>
          </p:cNvPicPr>
          <p:nvPr>
            <p:ph idx="1"/>
          </p:nvPr>
        </p:nvPicPr>
        <p:blipFill>
          <a:blip r:embed="rId3"/>
          <a:stretch>
            <a:fillRect/>
          </a:stretch>
        </p:blipFill>
        <p:spPr>
          <a:xfrm>
            <a:off x="92" y="7711"/>
            <a:ext cx="12191815" cy="6855051"/>
          </a:xfrm>
        </p:spPr>
      </p:pic>
      <p:sp>
        <p:nvSpPr>
          <p:cNvPr id="6" name="Rectangle 5" descr="Diagram area outlining the early phase life safety activities">
            <a:extLst>
              <a:ext uri="{FF2B5EF4-FFF2-40B4-BE49-F238E27FC236}">
                <a16:creationId xmlns:a16="http://schemas.microsoft.com/office/drawing/2014/main" id="{028E37A9-5122-31FC-5EEA-3C99AD32C4CD}"/>
              </a:ext>
            </a:extLst>
          </p:cNvPr>
          <p:cNvSpPr/>
          <p:nvPr/>
        </p:nvSpPr>
        <p:spPr>
          <a:xfrm>
            <a:off x="1731063" y="764869"/>
            <a:ext cx="3888725" cy="2393155"/>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7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vert="horz" lIns="121920" tIns="60960" rIns="121920" bIns="60960" rtlCol="0" anchor="b">
            <a:normAutofit/>
          </a:bodyPr>
          <a:lstStyle/>
          <a:p>
            <a:r>
              <a:rPr lang="en-US">
                <a:latin typeface="Calibri"/>
                <a:cs typeface="Calibri"/>
              </a:rPr>
              <a:t>Evacuation</a:t>
            </a:r>
            <a:endParaRPr lang="en-US"/>
          </a:p>
        </p:txBody>
      </p:sp>
      <p:sp>
        <p:nvSpPr>
          <p:cNvPr id="6" name="Text Placeholder 5"/>
          <p:cNvSpPr>
            <a:spLocks noGrp="1"/>
          </p:cNvSpPr>
          <p:nvPr>
            <p:ph type="body" idx="1"/>
          </p:nvPr>
        </p:nvSpPr>
        <p:spPr>
          <a:xfrm>
            <a:off x="609601" y="4818086"/>
            <a:ext cx="10363200" cy="1651167"/>
          </a:xfrm>
        </p:spPr>
        <p:txBody>
          <a:bodyPr>
            <a:normAutofit/>
          </a:bodyPr>
          <a:lstStyle/>
          <a:p>
            <a:r>
              <a:rPr lang="en-US"/>
              <a:t>Phase: Early / Intermediate</a:t>
            </a:r>
          </a:p>
          <a:p>
            <a:r>
              <a:rPr lang="en-US"/>
              <a:t>Objective: Risk Mitigation</a:t>
            </a:r>
          </a:p>
          <a:p>
            <a:r>
              <a:rPr lang="en-US"/>
              <a:t>Functional Area: Risk Communication</a:t>
            </a:r>
          </a:p>
        </p:txBody>
      </p:sp>
    </p:spTree>
    <p:extLst>
      <p:ext uri="{BB962C8B-B14F-4D97-AF65-F5344CB8AC3E}">
        <p14:creationId xmlns:p14="http://schemas.microsoft.com/office/powerpoint/2010/main" val="19384694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1113016"/>
            <a:ext cx="10162823" cy="732895"/>
          </a:xfrm>
        </p:spPr>
        <p:txBody>
          <a:bodyPr>
            <a:normAutofit fontScale="90000"/>
          </a:bodyPr>
          <a:lstStyle/>
          <a:p>
            <a:r>
              <a:rPr lang="en-US" sz="3700" b="1">
                <a:solidFill>
                  <a:srgbClr val="0039A6"/>
                </a:solidFill>
                <a:latin typeface="Calibri"/>
                <a:ea typeface="Calibri"/>
                <a:cs typeface="Calibri"/>
              </a:rPr>
              <a:t>Response Objectives, Functions, and Activities Evacuation </a:t>
            </a: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51</a:t>
            </a:fld>
            <a:endParaRPr lang="en-US"/>
          </a:p>
        </p:txBody>
      </p:sp>
      <p:pic>
        <p:nvPicPr>
          <p:cNvPr id="8" name="Content Placeholder 7" descr="Early phase, risk mitigation activities: evacuation.">
            <a:extLst>
              <a:ext uri="{FF2B5EF4-FFF2-40B4-BE49-F238E27FC236}">
                <a16:creationId xmlns:a16="http://schemas.microsoft.com/office/drawing/2014/main" id="{C277D068-98A7-D940-5DBD-468DE7C47517}"/>
              </a:ext>
            </a:extLst>
          </p:cNvPr>
          <p:cNvPicPr>
            <a:picLocks noGrp="1" noChangeAspect="1"/>
          </p:cNvPicPr>
          <p:nvPr>
            <p:ph idx="1"/>
          </p:nvPr>
        </p:nvPicPr>
        <p:blipFill>
          <a:blip r:embed="rId3"/>
          <a:stretch>
            <a:fillRect/>
          </a:stretch>
        </p:blipFill>
        <p:spPr>
          <a:xfrm>
            <a:off x="10980" y="7712"/>
            <a:ext cx="12180927" cy="6855049"/>
          </a:xfrm>
        </p:spPr>
      </p:pic>
      <p:sp>
        <p:nvSpPr>
          <p:cNvPr id="6" name="Rectangle 5" descr="Diagram area outlining the early phase risk mitigation activities">
            <a:extLst>
              <a:ext uri="{FF2B5EF4-FFF2-40B4-BE49-F238E27FC236}">
                <a16:creationId xmlns:a16="http://schemas.microsoft.com/office/drawing/2014/main" id="{028E37A9-5122-31FC-5EEA-3C99AD32C4CD}"/>
              </a:ext>
            </a:extLst>
          </p:cNvPr>
          <p:cNvSpPr/>
          <p:nvPr/>
        </p:nvSpPr>
        <p:spPr>
          <a:xfrm flipH="1">
            <a:off x="5636319" y="776964"/>
            <a:ext cx="3511141" cy="2413717"/>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17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Evacuation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2800" dirty="0">
                <a:latin typeface="Calibri"/>
                <a:cs typeface="Calibri"/>
              </a:rPr>
              <a:t>Describe factors that influence the timing of evacuation recommendations/decisions.</a:t>
            </a:r>
          </a:p>
          <a:p>
            <a:pPr marL="456565" indent="-456565"/>
            <a:r>
              <a:rPr lang="en-US" sz="2800" dirty="0">
                <a:latin typeface="Calibri"/>
                <a:cs typeface="Calibri"/>
              </a:rPr>
              <a:t>Identify the factors considered when determining a safe evacuation route. </a:t>
            </a:r>
            <a:endParaRPr lang="en-US" sz="2800" dirty="0">
              <a:cs typeface="Calibri"/>
            </a:endParaRPr>
          </a:p>
          <a:p>
            <a:pPr marL="456565" indent="-456565"/>
            <a:r>
              <a:rPr lang="en-US" sz="2800" dirty="0">
                <a:latin typeface="Calibri"/>
                <a:cs typeface="Calibri"/>
              </a:rPr>
              <a:t>Discuss the communication requirements for the general public in the context of evacuation.</a:t>
            </a:r>
          </a:p>
        </p:txBody>
      </p:sp>
      <p:sp>
        <p:nvSpPr>
          <p:cNvPr id="4" name="Slide Number Placeholder 3">
            <a:extLst>
              <a:ext uri="{FF2B5EF4-FFF2-40B4-BE49-F238E27FC236}">
                <a16:creationId xmlns:a16="http://schemas.microsoft.com/office/drawing/2014/main" id="{89E3D194-F949-7BD0-7B76-7FFB346D486E}"/>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52</a:t>
            </a:fld>
            <a:endParaRPr lang="en-US"/>
          </a:p>
        </p:txBody>
      </p:sp>
    </p:spTree>
    <p:extLst>
      <p:ext uri="{BB962C8B-B14F-4D97-AF65-F5344CB8AC3E}">
        <p14:creationId xmlns:p14="http://schemas.microsoft.com/office/powerpoint/2010/main" val="30734966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Evacuation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a:xfrm>
            <a:off x="609600" y="1545167"/>
            <a:ext cx="5035826" cy="4455584"/>
          </a:xfrm>
        </p:spPr>
        <p:txBody>
          <a:bodyPr vert="horz" lIns="91440" tIns="45720" rIns="91440" bIns="45720" rtlCol="0" anchor="t">
            <a:normAutofit/>
          </a:bodyPr>
          <a:lstStyle/>
          <a:p>
            <a:pPr marL="456565" indent="-456565"/>
            <a:r>
              <a:rPr lang="en-US" sz="2800" b="1">
                <a:solidFill>
                  <a:srgbClr val="5F5F5F"/>
                </a:solidFill>
              </a:rPr>
              <a:t>Prerequisites</a:t>
            </a:r>
            <a:endParaRPr lang="en-US" sz="2800" b="1">
              <a:cs typeface="Calibri"/>
            </a:endParaRPr>
          </a:p>
          <a:p>
            <a:pPr marL="742950" lvl="1" indent="-285750" fontAlgn="base">
              <a:spcBef>
                <a:spcPct val="20000"/>
              </a:spcBef>
              <a:spcAft>
                <a:spcPct val="0"/>
              </a:spcAft>
              <a:buFont typeface="Arial" panose="020B0604020202020204" pitchFamily="34" charset="0"/>
              <a:buChar char="–"/>
            </a:pPr>
            <a:r>
              <a:rPr lang="en-US" sz="2800">
                <a:solidFill>
                  <a:srgbClr val="5F5F5F"/>
                </a:solidFill>
              </a:rPr>
              <a:t>Route clearing operations </a:t>
            </a:r>
            <a:endParaRPr lang="en-US" sz="2800">
              <a:solidFill>
                <a:srgbClr val="5F5F5F"/>
              </a:solidFill>
              <a:cs typeface="Calibri"/>
            </a:endParaRPr>
          </a:p>
          <a:p>
            <a:pPr marL="742950" lvl="1" indent="-285750" fontAlgn="base">
              <a:spcBef>
                <a:spcPct val="20000"/>
              </a:spcBef>
              <a:spcAft>
                <a:spcPct val="0"/>
              </a:spcAft>
              <a:buFont typeface="Arial" panose="020B0604020202020204" pitchFamily="34" charset="0"/>
              <a:buChar char="–"/>
            </a:pPr>
            <a:r>
              <a:rPr lang="en-US" sz="2800">
                <a:solidFill>
                  <a:srgbClr val="5F5F5F"/>
                </a:solidFill>
              </a:rPr>
              <a:t>Shelter-in-place lifted</a:t>
            </a:r>
            <a:endParaRPr lang="en-US" sz="2800">
              <a:solidFill>
                <a:srgbClr val="5F5F5F"/>
              </a:solidFill>
              <a:cs typeface="Calibri"/>
            </a:endParaRPr>
          </a:p>
          <a:p>
            <a:pPr marL="742950" lvl="1" indent="-285750" fontAlgn="base">
              <a:spcBef>
                <a:spcPct val="20000"/>
              </a:spcBef>
              <a:spcAft>
                <a:spcPct val="0"/>
              </a:spcAft>
              <a:buFont typeface="Arial" panose="020B0604020202020204" pitchFamily="34" charset="0"/>
              <a:buChar char="–"/>
            </a:pPr>
            <a:r>
              <a:rPr lang="en-US" sz="2800">
                <a:solidFill>
                  <a:srgbClr val="5F5F5F"/>
                </a:solidFill>
              </a:rPr>
              <a:t>Population monitoring</a:t>
            </a:r>
            <a:endParaRPr lang="en-US" sz="2800">
              <a:solidFill>
                <a:srgbClr val="5F5F5F"/>
              </a:solidFill>
              <a:cs typeface="Calibri"/>
            </a:endParaRPr>
          </a:p>
          <a:p>
            <a:pPr marL="456565" indent="-456565"/>
            <a:r>
              <a:rPr lang="en-US" sz="2800" b="1">
                <a:solidFill>
                  <a:srgbClr val="5F5F5F"/>
                </a:solidFill>
              </a:rPr>
              <a:t>Concurrencies</a:t>
            </a:r>
            <a:endParaRPr lang="en-US" sz="2800" b="1">
              <a:solidFill>
                <a:srgbClr val="5F5F5F"/>
              </a:solidFill>
              <a:cs typeface="Calibri"/>
            </a:endParaRPr>
          </a:p>
          <a:p>
            <a:pPr marL="742950" lvl="1" indent="-285750" fontAlgn="base">
              <a:spcBef>
                <a:spcPct val="20000"/>
              </a:spcBef>
              <a:spcAft>
                <a:spcPct val="0"/>
              </a:spcAft>
              <a:buFont typeface="Arial" panose="020B0604020202020204" pitchFamily="34" charset="0"/>
              <a:buChar char="–"/>
            </a:pPr>
            <a:r>
              <a:rPr lang="en-US" sz="2800">
                <a:solidFill>
                  <a:srgbClr val="5F5F5F"/>
                </a:solidFill>
              </a:rPr>
              <a:t>Population monitoring</a:t>
            </a:r>
            <a:endParaRPr lang="en-US" sz="2800">
              <a:solidFill>
                <a:srgbClr val="5F5F5F"/>
              </a:solidFill>
              <a:cs typeface="Calibri"/>
            </a:endParaRPr>
          </a:p>
          <a:p>
            <a:pPr marL="742950" lvl="1" indent="-285750" fontAlgn="base">
              <a:spcBef>
                <a:spcPct val="20000"/>
              </a:spcBef>
              <a:spcAft>
                <a:spcPct val="0"/>
              </a:spcAft>
              <a:buFont typeface="Arial" panose="020B0604020202020204" pitchFamily="34" charset="0"/>
              <a:buChar char="–"/>
            </a:pPr>
            <a:r>
              <a:rPr lang="en-US" sz="2800">
                <a:solidFill>
                  <a:srgbClr val="5F5F5F"/>
                </a:solidFill>
              </a:rPr>
              <a:t>Public shelters</a:t>
            </a:r>
            <a:endParaRPr lang="en-US" sz="2800">
              <a:solidFill>
                <a:srgbClr val="5F5F5F"/>
              </a:solidFill>
              <a:cs typeface="Calibri"/>
            </a:endParaRPr>
          </a:p>
          <a:p>
            <a:pPr lvl="1"/>
            <a:endParaRPr lang="en-US"/>
          </a:p>
        </p:txBody>
      </p:sp>
      <p:sp>
        <p:nvSpPr>
          <p:cNvPr id="4" name="Text Placeholder 2">
            <a:extLst>
              <a:ext uri="{FF2B5EF4-FFF2-40B4-BE49-F238E27FC236}">
                <a16:creationId xmlns:a16="http://schemas.microsoft.com/office/drawing/2014/main" id="{5A32F5C6-30AA-C7BE-6920-56165FAB8824}"/>
              </a:ext>
            </a:extLst>
          </p:cNvPr>
          <p:cNvSpPr txBox="1">
            <a:spLocks/>
          </p:cNvSpPr>
          <p:nvPr/>
        </p:nvSpPr>
        <p:spPr bwMode="auto">
          <a:xfrm>
            <a:off x="6096000" y="1545167"/>
            <a:ext cx="5486400" cy="445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rgbClr val="005DAA"/>
              </a:buClr>
              <a:buFont typeface="Wingdings" panose="05000000000000000000" pitchFamily="2" charset="2"/>
              <a:buChar char="§"/>
              <a:defRPr sz="2000" kern="1200">
                <a:solidFill>
                  <a:schemeClr val="accent4">
                    <a:lumMod val="7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532E63"/>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9A3B26"/>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en-US" sz="2800" b="1">
                <a:solidFill>
                  <a:srgbClr val="5F5F5F"/>
                </a:solidFill>
                <a:latin typeface="Calibri"/>
                <a:cs typeface="Calibri"/>
              </a:rPr>
              <a:t>Dependencies</a:t>
            </a:r>
          </a:p>
          <a:p>
            <a:pPr lvl="1" eaLnBrk="1" hangingPunct="1"/>
            <a:r>
              <a:rPr lang="en-US" sz="2800">
                <a:solidFill>
                  <a:srgbClr val="5F5F5F"/>
                </a:solidFill>
                <a:latin typeface="Calibri"/>
                <a:cs typeface="Calibri"/>
              </a:rPr>
              <a:t>Relocation</a:t>
            </a:r>
          </a:p>
          <a:p>
            <a:pPr lvl="1" eaLnBrk="1" hangingPunct="1"/>
            <a:r>
              <a:rPr lang="en-US" sz="2800">
                <a:solidFill>
                  <a:srgbClr val="5F5F5F"/>
                </a:solidFill>
                <a:latin typeface="Calibri"/>
                <a:cs typeface="Calibri"/>
              </a:rPr>
              <a:t>Population monitoring</a:t>
            </a:r>
          </a:p>
        </p:txBody>
      </p:sp>
      <p:sp>
        <p:nvSpPr>
          <p:cNvPr id="5" name="Slide Number Placeholder 4">
            <a:extLst>
              <a:ext uri="{FF2B5EF4-FFF2-40B4-BE49-F238E27FC236}">
                <a16:creationId xmlns:a16="http://schemas.microsoft.com/office/drawing/2014/main" id="{307A48BA-E1E4-3E6D-086A-791FCF2F9B83}"/>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53</a:t>
            </a:fld>
            <a:endParaRPr lang="en-US"/>
          </a:p>
        </p:txBody>
      </p:sp>
    </p:spTree>
    <p:extLst>
      <p:ext uri="{BB962C8B-B14F-4D97-AF65-F5344CB8AC3E}">
        <p14:creationId xmlns:p14="http://schemas.microsoft.com/office/powerpoint/2010/main" val="39280872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Evacuation Key Activities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45167"/>
            <a:ext cx="10972800" cy="4839785"/>
          </a:xfrm>
        </p:spPr>
        <p:txBody>
          <a:bodyPr vert="horz" wrap="square" lIns="91440" tIns="45720" rIns="91440" bIns="45720" numCol="1" rtlCol="0" anchor="t" anchorCtr="0" compatLnSpc="1">
            <a:prstTxWarp prst="textNoShape">
              <a:avLst/>
            </a:prstTxWarp>
            <a:noAutofit/>
          </a:bodyPr>
          <a:lstStyle/>
          <a:p>
            <a:pPr marL="456565" indent="-456565"/>
            <a:r>
              <a:rPr lang="en-US" sz="2100" dirty="0">
                <a:solidFill>
                  <a:srgbClr val="5F5F5F"/>
                </a:solidFill>
                <a:latin typeface="Calibri"/>
                <a:ea typeface="Calibri"/>
                <a:cs typeface="Calibri"/>
              </a:rPr>
              <a:t>Early-phase infrastructure restoration will encompass clearing debris and ensuring the accessibility of major roadways for effective evacuation operations.</a:t>
            </a:r>
          </a:p>
          <a:p>
            <a:pPr marL="456565" indent="-456565"/>
            <a:r>
              <a:rPr lang="en-US" sz="2100" dirty="0">
                <a:solidFill>
                  <a:srgbClr val="5F5F5F"/>
                </a:solidFill>
                <a:latin typeface="Calibri"/>
                <a:ea typeface="Calibri"/>
                <a:cs typeface="Calibri"/>
              </a:rPr>
              <a:t>Emphasize the priority of relocating individuals away from significant hazards or obstacles that pose a threat to their lives (e.g., fire, high radiation levels, impassable exit points, debris). Direct them generally toward areas where Supporting Jurisdictions can safely receive them. </a:t>
            </a:r>
          </a:p>
          <a:p>
            <a:pPr marL="456565" indent="-456565"/>
            <a:r>
              <a:rPr lang="en-US" sz="2100" dirty="0">
                <a:solidFill>
                  <a:srgbClr val="5F5F5F"/>
                </a:solidFill>
                <a:latin typeface="Calibri"/>
                <a:ea typeface="Calibri"/>
                <a:cs typeface="Calibri"/>
              </a:rPr>
              <a:t>Instruct the public to conduct rapid, dry self-decontamination, if they have not already.</a:t>
            </a:r>
          </a:p>
          <a:p>
            <a:pPr marL="456565" indent="-456565"/>
            <a:r>
              <a:rPr lang="en-US" sz="2100" dirty="0">
                <a:solidFill>
                  <a:srgbClr val="5F5F5F"/>
                </a:solidFill>
                <a:latin typeface="Calibri"/>
                <a:ea typeface="Calibri"/>
                <a:cs typeface="Calibri"/>
              </a:rPr>
              <a:t>Identify and communicate evacuation priorities and routes.</a:t>
            </a:r>
          </a:p>
          <a:p>
            <a:pPr marL="456565" indent="-456565"/>
            <a:r>
              <a:rPr lang="en-US" sz="2100" dirty="0">
                <a:solidFill>
                  <a:srgbClr val="5F5F5F"/>
                </a:solidFill>
                <a:latin typeface="Calibri"/>
                <a:ea typeface="Calibri"/>
                <a:cs typeface="Calibri"/>
              </a:rPr>
              <a:t>Prepare to receive and care for evacuees.</a:t>
            </a:r>
          </a:p>
          <a:p>
            <a:pPr marL="989965" lvl="1" indent="-380365"/>
            <a:r>
              <a:rPr lang="en-US" sz="2100" dirty="0">
                <a:solidFill>
                  <a:srgbClr val="5F5F5F"/>
                </a:solidFill>
                <a:latin typeface="Calibri"/>
                <a:ea typeface="Calibri"/>
                <a:cs typeface="Calibri"/>
              </a:rPr>
              <a:t>Don't forget there will be shadow evacuees.</a:t>
            </a:r>
          </a:p>
          <a:p>
            <a:pPr marL="1523365" lvl="2" indent="-304165"/>
            <a:r>
              <a:rPr lang="en-US" sz="2100" dirty="0">
                <a:solidFill>
                  <a:srgbClr val="5F5F5F"/>
                </a:solidFill>
                <a:latin typeface="Calibri"/>
                <a:ea typeface="Calibri"/>
                <a:cs typeface="Calibri"/>
              </a:rPr>
              <a:t>Shadow evacuees are individuals who voluntarily leave areas that are not officially designated for evacuation.  </a:t>
            </a:r>
          </a:p>
          <a:p>
            <a:pPr marL="1523365" lvl="2" indent="-304165"/>
            <a:r>
              <a:rPr lang="en-US" sz="2100" dirty="0">
                <a:solidFill>
                  <a:srgbClr val="5F5F5F"/>
                </a:solidFill>
                <a:latin typeface="Calibri"/>
                <a:ea typeface="Calibri"/>
                <a:cs typeface="Calibri"/>
              </a:rPr>
              <a:t>Shadow evacuees could congest roadways and impede the egress of those evacuating from areas at risk. </a:t>
            </a:r>
          </a:p>
          <a:p>
            <a:pPr marL="0" indent="0">
              <a:buNone/>
            </a:pPr>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6624C75C-8D7A-0C72-2CCD-8833CF446737}"/>
              </a:ext>
            </a:extLst>
          </p:cNvPr>
          <p:cNvSpPr>
            <a:spLocks noGrp="1"/>
          </p:cNvSpPr>
          <p:nvPr>
            <p:ph type="sldNum" sz="quarter" idx="12"/>
          </p:nvPr>
        </p:nvSpPr>
        <p:spPr>
          <a:xfrm>
            <a:off x="9305900" y="6218236"/>
            <a:ext cx="2743200" cy="365125"/>
          </a:xfrm>
          <a:prstGeom prst="rect">
            <a:avLst/>
          </a:prstGeom>
        </p:spPr>
        <p:txBody>
          <a:bodyPr lIns="91440" tIns="45720" rIns="91440" bIns="45720" anchor="t"/>
          <a:lstStyle/>
          <a:p>
            <a:pPr marR="0" lvl="0" indent="0" fontAlgn="auto">
              <a:lnSpc>
                <a:spcPct val="100000"/>
              </a:lnSpc>
              <a:spcBef>
                <a:spcPts val="0"/>
              </a:spcBef>
              <a:spcAft>
                <a:spcPts val="0"/>
              </a:spcAft>
              <a:buClrTx/>
              <a:buSzTx/>
              <a:buFontTx/>
              <a:buNone/>
              <a:tabLst/>
              <a:defRPr/>
            </a:pPr>
            <a:fld id="{2EB38C8D-4465-457C-9714-7FFAF4550ACB}" type="slidenum">
              <a:rPr lang="en-US" dirty="0"/>
              <a:pPr marR="0" lvl="0" indent="0" fontAlgn="auto">
                <a:lnSpc>
                  <a:spcPct val="100000"/>
                </a:lnSpc>
                <a:spcBef>
                  <a:spcPts val="0"/>
                </a:spcBef>
                <a:spcAft>
                  <a:spcPts val="0"/>
                </a:spcAft>
                <a:buClrTx/>
                <a:buSzTx/>
                <a:buFontTx/>
                <a:buNone/>
                <a:tabLst/>
                <a:defRPr/>
              </a:pPr>
              <a:t>54</a:t>
            </a:fld>
            <a:endParaRPr lang="en-US"/>
          </a:p>
        </p:txBody>
      </p:sp>
    </p:spTree>
    <p:extLst>
      <p:ext uri="{BB962C8B-B14F-4D97-AF65-F5344CB8AC3E}">
        <p14:creationId xmlns:p14="http://schemas.microsoft.com/office/powerpoint/2010/main" val="206538366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Evacuation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650">
                <a:latin typeface="Calibri"/>
                <a:cs typeface="Calibri"/>
              </a:rPr>
              <a:t>In addition to public health, these partners may have a role:</a:t>
            </a:r>
            <a:endParaRPr lang="en-US" sz="2650">
              <a:ea typeface="Calibri" panose="020F0502020204030204" pitchFamily="34" charset="0"/>
              <a:cs typeface="Calibri" panose="020F0502020204030204" pitchFamily="34" charset="0"/>
            </a:endParaRPr>
          </a:p>
          <a:p>
            <a:pPr marL="989965" lvl="1" indent="-380365"/>
            <a:r>
              <a:rPr lang="en-US" sz="2650">
                <a:latin typeface="Calibri"/>
                <a:cs typeface="Calibri"/>
              </a:rPr>
              <a:t>Emergency Medical Service (EMS)</a:t>
            </a:r>
            <a:endParaRPr lang="en-US" sz="2650">
              <a:latin typeface="Calibri"/>
              <a:ea typeface="Calibri"/>
              <a:cs typeface="Calibri"/>
            </a:endParaRPr>
          </a:p>
          <a:p>
            <a:pPr marL="989965" lvl="1" indent="-380365"/>
            <a:r>
              <a:rPr lang="en-US" sz="2650">
                <a:latin typeface="Calibri"/>
                <a:cs typeface="Calibri"/>
              </a:rPr>
              <a:t>Volunteers/Non-Governmental Organizations (NGOs) [e.g., Medical Reserve Corps (MRC), Red Cross]</a:t>
            </a:r>
            <a:endParaRPr lang="en-US" sz="2650">
              <a:latin typeface="Calibri"/>
              <a:ea typeface="Calibri"/>
              <a:cs typeface="Calibri"/>
            </a:endParaRPr>
          </a:p>
          <a:p>
            <a:pPr marL="989965" lvl="1" indent="-380365"/>
            <a:r>
              <a:rPr lang="en-US" sz="2650">
                <a:latin typeface="Calibri"/>
                <a:cs typeface="Calibri"/>
              </a:rPr>
              <a:t>Disaster Medical Assistance Teams (DMAT) </a:t>
            </a:r>
            <a:endParaRPr lang="en-US" sz="2650">
              <a:ea typeface="Calibri" panose="020F0502020204030204" pitchFamily="34" charset="0"/>
              <a:cs typeface="Calibri"/>
            </a:endParaRPr>
          </a:p>
          <a:p>
            <a:pPr marL="989965" lvl="1" indent="-380365"/>
            <a:r>
              <a:rPr lang="en-US" sz="2650">
                <a:latin typeface="Calibri"/>
                <a:cs typeface="Calibri"/>
              </a:rPr>
              <a:t>Department of Defense (DOD)/National Guard</a:t>
            </a:r>
            <a:endParaRPr lang="en-US" sz="2650">
              <a:latin typeface="Calibri"/>
              <a:ea typeface="Calibri"/>
              <a:cs typeface="Calibri"/>
            </a:endParaRPr>
          </a:p>
          <a:p>
            <a:pPr marL="989965" lvl="1" indent="-380365"/>
            <a:r>
              <a:rPr lang="en-US" sz="2650">
                <a:latin typeface="Calibri"/>
                <a:cs typeface="Calibri"/>
              </a:rPr>
              <a:t>Hospital emergency managers</a:t>
            </a:r>
            <a:endParaRPr lang="en-US" sz="2650">
              <a:latin typeface="Calibri"/>
              <a:ea typeface="Calibri"/>
              <a:cs typeface="Calibri"/>
            </a:endParaRPr>
          </a:p>
          <a:p>
            <a:pPr marL="608965" lvl="1" indent="0">
              <a:buNone/>
            </a:pPr>
            <a:endParaRPr lang="en-US">
              <a:ea typeface="Calibri" panose="020F0502020204030204" pitchFamily="34" charset="0"/>
              <a:cs typeface="Calibri" panose="020F0502020204030204" pitchFamily="34" charset="0"/>
            </a:endParaRPr>
          </a:p>
          <a:p>
            <a:pPr marL="989965" lvl="1" indent="-380365"/>
            <a:endParaRPr lang="en-US">
              <a:ea typeface="Calibri" panose="020F0502020204030204" pitchFamily="34" charset="0"/>
              <a:cs typeface="Calibri" panose="020F0502020204030204" pitchFamily="34" charset="0"/>
            </a:endParaRPr>
          </a:p>
          <a:p>
            <a:pPr marL="989965" lvl="1" indent="-380365"/>
            <a:endParaRPr lang="en-US">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2CF5A31-EEFD-A405-A2C4-1DF25FF16177}"/>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55</a:t>
            </a:fld>
            <a:endParaRPr lang="en-US"/>
          </a:p>
        </p:txBody>
      </p:sp>
    </p:spTree>
    <p:extLst>
      <p:ext uri="{BB962C8B-B14F-4D97-AF65-F5344CB8AC3E}">
        <p14:creationId xmlns:p14="http://schemas.microsoft.com/office/powerpoint/2010/main" val="3617248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Which areas are safe to evacuate?</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2650" dirty="0">
                <a:latin typeface="Calibri"/>
                <a:cs typeface="Calibri"/>
              </a:rPr>
              <a:t>Evacuation priorities will be dependent on the:</a:t>
            </a:r>
            <a:endParaRPr lang="en-US" sz="2650">
              <a:ea typeface="Calibri" panose="020F0502020204030204" pitchFamily="34" charset="0"/>
              <a:cs typeface="Calibri"/>
            </a:endParaRPr>
          </a:p>
          <a:p>
            <a:pPr marL="989965" lvl="1" indent="-380365"/>
            <a:r>
              <a:rPr lang="en-US" sz="2650" dirty="0">
                <a:latin typeface="Calibri"/>
                <a:cs typeface="Calibri"/>
              </a:rPr>
              <a:t>Extent of damage and road/route congestion</a:t>
            </a:r>
          </a:p>
          <a:p>
            <a:pPr marL="989965" lvl="1" indent="-380365"/>
            <a:r>
              <a:rPr lang="en-US" sz="2650" dirty="0">
                <a:latin typeface="Calibri"/>
                <a:cs typeface="Calibri"/>
              </a:rPr>
              <a:t>Radiation levels along the evacuation route</a:t>
            </a:r>
          </a:p>
          <a:p>
            <a:pPr marL="456565" lvl="1" indent="-456565">
              <a:buClr>
                <a:srgbClr val="005DAA"/>
              </a:buClr>
              <a:buFont typeface="Wingdings" panose="05000000000000000000" pitchFamily="2" charset="2"/>
              <a:buChar char="§"/>
            </a:pPr>
            <a:r>
              <a:rPr lang="en-US" sz="2650" dirty="0">
                <a:latin typeface="Calibri"/>
                <a:cs typeface="Calibri"/>
              </a:rPr>
              <a:t>In many cases, it may be better for people to shelter-in-place longer.</a:t>
            </a:r>
          </a:p>
          <a:p>
            <a:pPr marL="989965" lvl="1" indent="-380365"/>
            <a:r>
              <a:rPr lang="en-US" sz="2650" dirty="0">
                <a:latin typeface="Calibri"/>
                <a:cs typeface="Calibri"/>
              </a:rPr>
              <a:t>Provides the opportunity to clear and prepare evacuation routes</a:t>
            </a:r>
          </a:p>
          <a:p>
            <a:pPr marL="989965" lvl="1" indent="-380365"/>
            <a:r>
              <a:rPr lang="en-US" sz="2650" dirty="0">
                <a:latin typeface="Calibri"/>
                <a:cs typeface="Calibri"/>
              </a:rPr>
              <a:t>Allows for additional radioactive decay over time.</a:t>
            </a:r>
          </a:p>
          <a:p>
            <a:pPr marL="609600" lvl="1" indent="0">
              <a:buNone/>
            </a:pPr>
            <a:endParaRPr lang="en-US" sz="2650">
              <a:latin typeface="Calibri"/>
              <a:ea typeface="Calibri"/>
              <a:cs typeface="Calibri"/>
            </a:endParaRPr>
          </a:p>
        </p:txBody>
      </p:sp>
      <p:sp>
        <p:nvSpPr>
          <p:cNvPr id="4" name="Slide Number Placeholder 3">
            <a:extLst>
              <a:ext uri="{FF2B5EF4-FFF2-40B4-BE49-F238E27FC236}">
                <a16:creationId xmlns:a16="http://schemas.microsoft.com/office/drawing/2014/main" id="{6D9CEA65-D189-2FDE-273C-30CDE8E58324}"/>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56</a:t>
            </a:fld>
            <a:endParaRPr lang="en-US"/>
          </a:p>
        </p:txBody>
      </p:sp>
    </p:spTree>
    <p:extLst>
      <p:ext uri="{BB962C8B-B14F-4D97-AF65-F5344CB8AC3E}">
        <p14:creationId xmlns:p14="http://schemas.microsoft.com/office/powerpoint/2010/main" val="373051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Where Does Evacuation Occur?</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2650">
                <a:latin typeface="Calibri"/>
                <a:cs typeface="Calibri"/>
              </a:rPr>
              <a:t>Areas where shelter-in-place has been in effect.</a:t>
            </a:r>
          </a:p>
          <a:p>
            <a:pPr marL="456565" indent="-456565"/>
            <a:r>
              <a:rPr lang="en-US" sz="2650">
                <a:latin typeface="Calibri"/>
                <a:cs typeface="Calibri"/>
              </a:rPr>
              <a:t>Areas where radiation levels are low enough to permit safe evacuation.</a:t>
            </a:r>
            <a:endParaRPr lang="en-US" sz="2650">
              <a:latin typeface="Calibri"/>
              <a:ea typeface="Calibri"/>
              <a:cs typeface="Calibri"/>
            </a:endParaRPr>
          </a:p>
        </p:txBody>
      </p:sp>
      <p:sp>
        <p:nvSpPr>
          <p:cNvPr id="4" name="Slide Number Placeholder 3">
            <a:extLst>
              <a:ext uri="{FF2B5EF4-FFF2-40B4-BE49-F238E27FC236}">
                <a16:creationId xmlns:a16="http://schemas.microsoft.com/office/drawing/2014/main" id="{5F1460E2-A26D-9AEC-11EE-54724890ABCB}"/>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57</a:t>
            </a:fld>
            <a:endParaRPr lang="en-US"/>
          </a:p>
        </p:txBody>
      </p:sp>
    </p:spTree>
    <p:extLst>
      <p:ext uri="{BB962C8B-B14F-4D97-AF65-F5344CB8AC3E}">
        <p14:creationId xmlns:p14="http://schemas.microsoft.com/office/powerpoint/2010/main" val="19443361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How do you effectively communicate where people need to go? </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45167"/>
            <a:ext cx="10972800" cy="4665410"/>
          </a:xfrm>
        </p:spPr>
        <p:txBody>
          <a:bodyPr vert="horz" lIns="91440" tIns="45720" rIns="91440" bIns="45720" rtlCol="0" anchor="t">
            <a:noAutofit/>
          </a:bodyPr>
          <a:lstStyle/>
          <a:p>
            <a:pPr marL="456565" indent="-456565"/>
            <a:r>
              <a:rPr lang="en-US" sz="2200" dirty="0">
                <a:latin typeface="Calibri"/>
                <a:cs typeface="Calibri"/>
              </a:rPr>
              <a:t>Use established emergency communication channels/systems.</a:t>
            </a:r>
          </a:p>
          <a:p>
            <a:pPr marL="989965" lvl="1" indent="-380365"/>
            <a:r>
              <a:rPr lang="en-US" sz="2200" dirty="0">
                <a:latin typeface="Calibri"/>
                <a:cs typeface="Calibri"/>
              </a:rPr>
              <a:t>Collaborate with organizations to distribute information to hard-to-reach and limited English proficiency populations</a:t>
            </a:r>
            <a:endParaRPr lang="en-US" sz="2200" dirty="0">
              <a:latin typeface="Calibri"/>
              <a:ea typeface="Calibri"/>
              <a:cs typeface="Calibri"/>
            </a:endParaRPr>
          </a:p>
          <a:p>
            <a:pPr marL="456565" lvl="1" indent="-456565">
              <a:buClr>
                <a:srgbClr val="005DAA"/>
              </a:buClr>
              <a:buFont typeface="Wingdings" panose="05000000000000000000" pitchFamily="2" charset="2"/>
              <a:buChar char="§"/>
            </a:pPr>
            <a:r>
              <a:rPr lang="en-US" sz="2200" dirty="0">
                <a:latin typeface="Calibri"/>
                <a:cs typeface="Calibri"/>
              </a:rPr>
              <a:t>Messages should include:</a:t>
            </a:r>
          </a:p>
          <a:p>
            <a:pPr marL="989965" lvl="1" indent="-380365"/>
            <a:r>
              <a:rPr lang="en-US" sz="2200" dirty="0">
                <a:latin typeface="Calibri"/>
                <a:cs typeface="Calibri"/>
              </a:rPr>
              <a:t>Why evacuate</a:t>
            </a:r>
          </a:p>
          <a:p>
            <a:pPr marL="989965" lvl="1" indent="-380365"/>
            <a:r>
              <a:rPr lang="en-US" sz="2200" dirty="0">
                <a:latin typeface="Calibri"/>
                <a:cs typeface="Calibri"/>
              </a:rPr>
              <a:t>Which areas are being evacuated</a:t>
            </a:r>
            <a:endParaRPr lang="en-US" sz="2200" dirty="0">
              <a:latin typeface="Calibri"/>
              <a:ea typeface="Calibri"/>
              <a:cs typeface="Calibri"/>
            </a:endParaRPr>
          </a:p>
          <a:p>
            <a:pPr marL="989965" lvl="1" indent="-380365"/>
            <a:r>
              <a:rPr lang="en-US" sz="2200" dirty="0">
                <a:latin typeface="Calibri"/>
                <a:cs typeface="Calibri"/>
              </a:rPr>
              <a:t>When the evacuation will start</a:t>
            </a:r>
            <a:endParaRPr lang="en-US" sz="2200" dirty="0">
              <a:latin typeface="Calibri"/>
              <a:ea typeface="Calibri"/>
              <a:cs typeface="Calibri"/>
            </a:endParaRPr>
          </a:p>
          <a:p>
            <a:pPr marL="989965" lvl="1" indent="-380365"/>
            <a:r>
              <a:rPr lang="en-US" sz="2200" dirty="0">
                <a:latin typeface="Calibri"/>
                <a:cs typeface="Calibri"/>
              </a:rPr>
              <a:t>How the evacuation will take place (e.g., personal vehicles, buses, trains)</a:t>
            </a:r>
          </a:p>
          <a:p>
            <a:pPr marL="989965" lvl="1" indent="-380365"/>
            <a:r>
              <a:rPr lang="en-US" sz="2200" dirty="0">
                <a:latin typeface="Calibri"/>
                <a:cs typeface="Calibri"/>
              </a:rPr>
              <a:t>Where to go following evacuation [e.g., community reception centers (CRCs), shelters]</a:t>
            </a:r>
            <a:endParaRPr lang="en-US" sz="2200" dirty="0">
              <a:latin typeface="Calibri"/>
              <a:ea typeface="Calibri"/>
              <a:cs typeface="Calibri"/>
            </a:endParaRPr>
          </a:p>
          <a:p>
            <a:pPr marL="989965" lvl="1" indent="-380365"/>
            <a:r>
              <a:rPr lang="en-US" sz="2200" dirty="0">
                <a:latin typeface="Calibri"/>
                <a:cs typeface="Calibri"/>
              </a:rPr>
              <a:t>Where NOT to go (i.e., areas that still have dangerously high radiation levels)</a:t>
            </a:r>
            <a:endParaRPr lang="en-US" sz="2200" dirty="0">
              <a:latin typeface="Calibri"/>
              <a:ea typeface="Calibri"/>
              <a:cs typeface="Calibri"/>
            </a:endParaRPr>
          </a:p>
          <a:p>
            <a:pPr marL="989965" lvl="1" indent="-380365"/>
            <a:r>
              <a:rPr lang="en-US" sz="2200" dirty="0">
                <a:latin typeface="Calibri"/>
                <a:cs typeface="Calibri"/>
              </a:rPr>
              <a:t>What to bring (medicines, clothes, documents, etc.)</a:t>
            </a:r>
            <a:endParaRPr lang="en-US" sz="2200" dirty="0">
              <a:latin typeface="Calibri"/>
              <a:ea typeface="Calibri"/>
              <a:cs typeface="Calibri"/>
            </a:endParaRPr>
          </a:p>
          <a:p>
            <a:pPr marL="1219200" lvl="2" indent="0">
              <a:buNone/>
            </a:pPr>
            <a:endParaRPr lang="en-US" sz="2400">
              <a:latin typeface="Calibri"/>
              <a:ea typeface="Calibri"/>
              <a:cs typeface="Calibri"/>
            </a:endParaRPr>
          </a:p>
          <a:p>
            <a:pPr marL="1219200" lvl="2" indent="0">
              <a:buNone/>
            </a:pPr>
            <a:endParaRPr lang="en-US" sz="2400">
              <a:latin typeface="Calibri"/>
              <a:ea typeface="Calibri"/>
              <a:cs typeface="Calibri"/>
            </a:endParaRPr>
          </a:p>
        </p:txBody>
      </p:sp>
      <p:sp>
        <p:nvSpPr>
          <p:cNvPr id="4" name="Slide Number Placeholder 3">
            <a:extLst>
              <a:ext uri="{FF2B5EF4-FFF2-40B4-BE49-F238E27FC236}">
                <a16:creationId xmlns:a16="http://schemas.microsoft.com/office/drawing/2014/main" id="{6CFC32EC-C6B7-CF5A-7696-5E8551BEC698}"/>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58</a:t>
            </a:fld>
            <a:endParaRPr lang="en-US"/>
          </a:p>
        </p:txBody>
      </p:sp>
    </p:spTree>
    <p:extLst>
      <p:ext uri="{BB962C8B-B14F-4D97-AF65-F5344CB8AC3E}">
        <p14:creationId xmlns:p14="http://schemas.microsoft.com/office/powerpoint/2010/main" val="301286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Which evacuation routes are safe to use?</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vert="horz" lIns="91440" tIns="45720" rIns="91440" bIns="45720" rtlCol="0" anchor="t">
            <a:normAutofit/>
          </a:bodyPr>
          <a:lstStyle/>
          <a:p>
            <a:pPr marL="456565" indent="-456565"/>
            <a:r>
              <a:rPr lang="en-US" sz="2650">
                <a:latin typeface="Calibri"/>
                <a:cs typeface="Calibri"/>
              </a:rPr>
              <a:t>Goal is to minimize radiation dose during evacuation</a:t>
            </a:r>
            <a:endParaRPr lang="en-US">
              <a:ea typeface="Calibri" panose="020F0502020204030204" pitchFamily="34" charset="0"/>
              <a:cs typeface="Calibri" panose="020F0502020204030204" pitchFamily="34" charset="0"/>
            </a:endParaRPr>
          </a:p>
          <a:p>
            <a:pPr marL="456565" indent="-456565"/>
            <a:r>
              <a:rPr lang="en-US" sz="2650">
                <a:latin typeface="Calibri"/>
                <a:cs typeface="Calibri"/>
              </a:rPr>
              <a:t>Emergency managers must consider:</a:t>
            </a:r>
            <a:endParaRPr lang="en-US" sz="2650">
              <a:ea typeface="Calibri" panose="020F0502020204030204" pitchFamily="34" charset="0"/>
              <a:cs typeface="Calibri" panose="020F0502020204030204" pitchFamily="34" charset="0"/>
            </a:endParaRPr>
          </a:p>
          <a:p>
            <a:pPr marL="989965" lvl="1" indent="-380365">
              <a:buFont typeface="Arial" panose="05000000000000000000" pitchFamily="2" charset="2"/>
            </a:pPr>
            <a:r>
              <a:rPr lang="en-US" sz="2650">
                <a:latin typeface="Calibri"/>
                <a:cs typeface="Calibri"/>
              </a:rPr>
              <a:t>Radiation levels along evacuation route</a:t>
            </a:r>
          </a:p>
          <a:p>
            <a:pPr marL="989965" lvl="1" indent="-380365">
              <a:buFont typeface="Arial" panose="05000000000000000000" pitchFamily="2" charset="2"/>
            </a:pPr>
            <a:r>
              <a:rPr lang="en-US" sz="2650">
                <a:latin typeface="Calibri"/>
                <a:cs typeface="Calibri"/>
              </a:rPr>
              <a:t>Estimated time people will be on that route</a:t>
            </a:r>
            <a:endParaRPr lang="en-US" sz="2650">
              <a:latin typeface="Calibri"/>
              <a:ea typeface="Calibri"/>
              <a:cs typeface="Calibri"/>
            </a:endParaRPr>
          </a:p>
          <a:p>
            <a:pPr marL="989965" lvl="1" indent="-380365">
              <a:buFont typeface="Arial" panose="05000000000000000000" pitchFamily="2" charset="2"/>
              <a:buChar char="–"/>
            </a:pPr>
            <a:r>
              <a:rPr lang="en-US" sz="2650">
                <a:latin typeface="Calibri"/>
                <a:cs typeface="Calibri"/>
              </a:rPr>
              <a:t>The inherent risk of evacuation vs. risk from radiation dose</a:t>
            </a:r>
            <a:endParaRPr lang="en-US" sz="2650">
              <a:latin typeface="Calibri"/>
              <a:ea typeface="Calibri"/>
              <a:cs typeface="Calibri"/>
            </a:endParaRPr>
          </a:p>
          <a:p>
            <a:pPr marL="1523365" lvl="2" indent="-304165"/>
            <a:r>
              <a:rPr lang="en-US" sz="2650">
                <a:latin typeface="Calibri"/>
                <a:cs typeface="Calibri"/>
              </a:rPr>
              <a:t>Management of special populations (e.g., hospitals, nursing homes, prisons)</a:t>
            </a:r>
            <a:endParaRPr lang="en-US" sz="2650">
              <a:latin typeface="Calibri"/>
              <a:ea typeface="Calibri"/>
              <a:cs typeface="Calibri"/>
            </a:endParaRPr>
          </a:p>
          <a:p>
            <a:pPr marL="989965" lvl="1" indent="-380365">
              <a:buFont typeface="Arial" panose="05000000000000000000" pitchFamily="2" charset="2"/>
              <a:buChar char="–"/>
            </a:pPr>
            <a:r>
              <a:rPr lang="en-US" sz="2650">
                <a:latin typeface="Calibri"/>
                <a:cs typeface="Calibri"/>
              </a:rPr>
              <a:t>Other hazards</a:t>
            </a:r>
          </a:p>
        </p:txBody>
      </p:sp>
      <p:sp>
        <p:nvSpPr>
          <p:cNvPr id="4" name="Slide Number Placeholder 3">
            <a:extLst>
              <a:ext uri="{FF2B5EF4-FFF2-40B4-BE49-F238E27FC236}">
                <a16:creationId xmlns:a16="http://schemas.microsoft.com/office/drawing/2014/main" id="{596AD834-4743-3590-6398-640B43D7140C}"/>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dirty="0" smtClean="0"/>
              <a:pPr/>
              <a:t>59</a:t>
            </a:fld>
            <a:endParaRPr lang="en-US"/>
          </a:p>
        </p:txBody>
      </p:sp>
    </p:spTree>
    <p:extLst>
      <p:ext uri="{BB962C8B-B14F-4D97-AF65-F5344CB8AC3E}">
        <p14:creationId xmlns:p14="http://schemas.microsoft.com/office/powerpoint/2010/main" val="2738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SIP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lvl="1" indent="-456565">
              <a:buClr>
                <a:srgbClr val="005DAA"/>
              </a:buClr>
              <a:buFont typeface="Wingdings" panose="05000000000000000000" pitchFamily="2" charset="2"/>
              <a:buChar char="§"/>
            </a:pPr>
            <a:r>
              <a:rPr lang="en-US" sz="2650" dirty="0">
                <a:latin typeface="Calibri"/>
                <a:ea typeface="Calibri"/>
                <a:cs typeface="Calibri"/>
              </a:rPr>
              <a:t>Identify the criteria to shelter-in-place for the public and responders.</a:t>
            </a:r>
            <a:endParaRPr lang="en-US" sz="2650">
              <a:latin typeface="Calibri"/>
              <a:cs typeface="Calibri"/>
            </a:endParaRPr>
          </a:p>
          <a:p>
            <a:pPr marL="456565" lvl="1" indent="-456565">
              <a:buClr>
                <a:srgbClr val="005DAA"/>
              </a:buClr>
              <a:buFont typeface="Wingdings" panose="05000000000000000000" pitchFamily="2" charset="2"/>
              <a:buChar char="§"/>
            </a:pPr>
            <a:r>
              <a:rPr lang="en-US" sz="2650" dirty="0">
                <a:latin typeface="Calibri"/>
                <a:cs typeface="Calibri"/>
              </a:rPr>
              <a:t>Identify the factors that should be considered for responders to exit shelter safely.</a:t>
            </a:r>
            <a:endParaRPr lang="en-US"/>
          </a:p>
          <a:p>
            <a:pPr marL="456565" lvl="1" indent="-456565">
              <a:buClr>
                <a:srgbClr val="005DAA"/>
              </a:buClr>
              <a:buFont typeface="Wingdings" panose="05000000000000000000" pitchFamily="2" charset="2"/>
              <a:buChar char="§"/>
            </a:pPr>
            <a:r>
              <a:rPr lang="en-US" sz="2650" dirty="0">
                <a:latin typeface="Calibri"/>
                <a:cs typeface="Calibri"/>
              </a:rPr>
              <a:t>Identify the factors that should be considered for members of the public to exit shelter safely.</a:t>
            </a:r>
            <a:endParaRPr lang="en-US" sz="2650" dirty="0">
              <a:cs typeface="Calibri" panose="020F0502020204030204" pitchFamily="34" charset="0"/>
            </a:endParaRPr>
          </a:p>
        </p:txBody>
      </p:sp>
      <p:sp>
        <p:nvSpPr>
          <p:cNvPr id="5" name="Slide Number Placeholder 2">
            <a:extLst>
              <a:ext uri="{FF2B5EF4-FFF2-40B4-BE49-F238E27FC236}">
                <a16:creationId xmlns:a16="http://schemas.microsoft.com/office/drawing/2014/main" id="{56FAC54E-3F1A-155D-93C2-43E7A3F487CD}"/>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6</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1524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064-7A23-96F5-7B48-DA360A0D4D41}"/>
              </a:ext>
            </a:extLst>
          </p:cNvPr>
          <p:cNvSpPr>
            <a:spLocks noGrp="1"/>
          </p:cNvSpPr>
          <p:nvPr>
            <p:ph type="title"/>
          </p:nvPr>
        </p:nvSpPr>
        <p:spPr/>
        <p:txBody>
          <a:bodyPr lIns="91440" tIns="45720" rIns="91440" bIns="45720" anchor="b"/>
          <a:lstStyle/>
          <a:p>
            <a:r>
              <a:rPr lang="en-US">
                <a:latin typeface="Calibri"/>
                <a:ea typeface="Calibri"/>
                <a:cs typeface="Calibri"/>
              </a:rPr>
              <a:t>Evacuation References</a:t>
            </a:r>
            <a:endParaRPr lang="en-US"/>
          </a:p>
        </p:txBody>
      </p:sp>
      <p:sp>
        <p:nvSpPr>
          <p:cNvPr id="3" name="Text Placeholder 2">
            <a:extLst>
              <a:ext uri="{FF2B5EF4-FFF2-40B4-BE49-F238E27FC236}">
                <a16:creationId xmlns:a16="http://schemas.microsoft.com/office/drawing/2014/main" id="{D95C496C-6BA1-4270-72FC-BB89EEE632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17586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PAG Manual: Protective Action Guides and Planning Guidance for Radiological Incidents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5930" indent="-455930"/>
            <a:r>
              <a:rPr lang="en-US" sz="2400" b="0" dirty="0">
                <a:solidFill>
                  <a:srgbClr val="5F5F5F"/>
                </a:solidFill>
                <a:latin typeface="Calibri"/>
                <a:cs typeface="Calibri"/>
              </a:rPr>
              <a:t>The U.S. Environmental Protection Agency (EPA) published this Manual to aid public officials in planning for emergency responses to radiological incidents.</a:t>
            </a:r>
          </a:p>
          <a:p>
            <a:pPr marL="455930" indent="-455930"/>
            <a:r>
              <a:rPr lang="en-US" sz="2400" b="0" dirty="0">
                <a:solidFill>
                  <a:srgbClr val="5F5F5F"/>
                </a:solidFill>
                <a:latin typeface="Calibri"/>
                <a:cs typeface="Calibri"/>
              </a:rPr>
              <a:t>This Manual provides radiological protection criteria applicable to all incidents that necessitate consideration of protective actions. </a:t>
            </a:r>
          </a:p>
          <a:p>
            <a:pPr marL="989330" lvl="1" indent="-379730"/>
            <a:endParaRPr lang="en-US" sz="1867">
              <a:ea typeface="Calibri" panose="020F0502020204030204"/>
              <a:cs typeface="Calibri" panose="020F0502020204030204" pitchFamily="34" charset="0"/>
            </a:endParaRPr>
          </a:p>
        </p:txBody>
      </p:sp>
      <p:sp>
        <p:nvSpPr>
          <p:cNvPr id="6" name="TextBox 5">
            <a:extLst>
              <a:ext uri="{FF2B5EF4-FFF2-40B4-BE49-F238E27FC236}">
                <a16:creationId xmlns:a16="http://schemas.microsoft.com/office/drawing/2014/main" id="{A2115339-1772-72EE-FC42-75F7F4987E27}"/>
              </a:ext>
            </a:extLst>
          </p:cNvPr>
          <p:cNvSpPr txBox="1"/>
          <p:nvPr/>
        </p:nvSpPr>
        <p:spPr>
          <a:xfrm>
            <a:off x="431320" y="6103189"/>
            <a:ext cx="63835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F56DC"/>
                </a:solidFill>
                <a:latin typeface="Calibri" panose="020F0502020204030204" pitchFamily="34" charset="0"/>
                <a:ea typeface="Calibri"/>
                <a:cs typeface="Calibri"/>
                <a:hlinkClick r:id="rId3"/>
              </a:rPr>
              <a:t>https://www.epa.gov/sites/default/files/2017-01/documents/epa_pag_manual_final_revisions_01-11-2017_cover_disclaimer_8.pdf</a:t>
            </a:r>
            <a:endParaRPr lang="en-US" sz="1200">
              <a:solidFill>
                <a:srgbClr val="000000"/>
              </a:solidFill>
              <a:latin typeface="Calibri" panose="020F0502020204030204" pitchFamily="34" charset="0"/>
              <a:ea typeface="Calibri"/>
              <a:cs typeface="Calibri"/>
            </a:endParaRPr>
          </a:p>
          <a:p>
            <a:endParaRPr lang="en-US" sz="1200">
              <a:solidFill>
                <a:srgbClr val="000000"/>
              </a:solidFill>
              <a:latin typeface="Calibri" panose="020F0502020204030204" pitchFamily="34" charset="0"/>
              <a:ea typeface="Calibri"/>
              <a:cs typeface="Calibri"/>
            </a:endParaRPr>
          </a:p>
          <a:p>
            <a:pPr algn="l"/>
            <a:endParaRPr lang="en-US">
              <a:solidFill>
                <a:srgbClr val="000000"/>
              </a:solidFill>
              <a:latin typeface="Calibri" panose="020F0502020204030204" pitchFamily="34" charset="0"/>
              <a:ea typeface="Calibri"/>
              <a:cs typeface="Calibri"/>
            </a:endParaRPr>
          </a:p>
        </p:txBody>
      </p:sp>
      <p:pic>
        <p:nvPicPr>
          <p:cNvPr id="5" name="Picture 4" descr="PAG Manual">
            <a:extLst>
              <a:ext uri="{FF2B5EF4-FFF2-40B4-BE49-F238E27FC236}">
                <a16:creationId xmlns:a16="http://schemas.microsoft.com/office/drawing/2014/main" id="{744077BF-EFC2-9A76-CD97-96340FC1899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192617" y="1357838"/>
            <a:ext cx="3983911" cy="5212080"/>
          </a:xfrm>
          <a:prstGeom prst="rect">
            <a:avLst/>
          </a:prstGeom>
        </p:spPr>
      </p:pic>
      <p:sp>
        <p:nvSpPr>
          <p:cNvPr id="8" name="Slide Number Placeholder 3">
            <a:extLst>
              <a:ext uri="{FF2B5EF4-FFF2-40B4-BE49-F238E27FC236}">
                <a16:creationId xmlns:a16="http://schemas.microsoft.com/office/drawing/2014/main" id="{486F7B06-2011-7D62-5E1A-A4E9C12CC3F0}"/>
              </a:ext>
            </a:extLst>
          </p:cNvPr>
          <p:cNvSpPr>
            <a:spLocks noGrp="1"/>
          </p:cNvSpPr>
          <p:nvPr>
            <p:ph type="sldNum" sz="quarter" idx="12"/>
          </p:nvPr>
        </p:nvSpPr>
        <p:spPr>
          <a:xfrm>
            <a:off x="9305900" y="6218236"/>
            <a:ext cx="2743200" cy="365125"/>
          </a:xfrm>
          <a:prstGeom prst="rect">
            <a:avLst/>
          </a:prstGeom>
        </p:spPr>
        <p:txBody>
          <a:bodyPr lIns="91440" tIns="45720" rIns="91440" bIns="45720" anchor="t"/>
          <a:lstStyle/>
          <a:p>
            <a:fld id="{2EB38C8D-4465-457C-9714-7FFAF4550ACB}" type="slidenum">
              <a:rPr lang="en-US" sz="1600" dirty="0">
                <a:latin typeface="Calibri" panose="020F0502020204030204" pitchFamily="34" charset="0"/>
                <a:cs typeface="Calibri" panose="020F0502020204030204" pitchFamily="34" charset="0"/>
              </a:rPr>
              <a:pPr/>
              <a:t>61</a:t>
            </a:fld>
            <a:endParaRPr lang="en-US" sz="1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4676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Evacuation?</a:t>
            </a:r>
            <a:endParaRPr lang="en-US"/>
          </a:p>
        </p:txBody>
      </p:sp>
      <p:sp>
        <p:nvSpPr>
          <p:cNvPr id="6" name="Slide Number Placeholder 4">
            <a:extLst>
              <a:ext uri="{FF2B5EF4-FFF2-40B4-BE49-F238E27FC236}">
                <a16:creationId xmlns:a16="http://schemas.microsoft.com/office/drawing/2014/main" id="{8D0C6445-CE7E-BD8F-AD05-A756B2E0C029}"/>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dirty="0"/>
              <a:pPr/>
              <a:t>62</a:t>
            </a:fld>
            <a:endParaRPr lang="en-US"/>
          </a:p>
        </p:txBody>
      </p:sp>
    </p:spTree>
    <p:extLst>
      <p:ext uri="{BB962C8B-B14F-4D97-AF65-F5344CB8AC3E}">
        <p14:creationId xmlns:p14="http://schemas.microsoft.com/office/powerpoint/2010/main" val="15388806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lIns="121920" tIns="60960" rIns="121920" bIns="60960" anchor="b" anchorCtr="0"/>
          <a:lstStyle/>
          <a:p>
            <a:r>
              <a:rPr lang="en-US">
                <a:latin typeface="Calibri"/>
                <a:cs typeface="Calibri"/>
              </a:rPr>
              <a:t>Disclaimer</a:t>
            </a:r>
          </a:p>
        </p:txBody>
      </p:sp>
      <p:sp>
        <p:nvSpPr>
          <p:cNvPr id="3" name="Text Placeholder 2">
            <a:extLst>
              <a:ext uri="{FF2B5EF4-FFF2-40B4-BE49-F238E27FC236}">
                <a16:creationId xmlns:a16="http://schemas.microsoft.com/office/drawing/2014/main" id="{9BD8A169-E952-A0D9-888E-A0425AEC0EA0}"/>
              </a:ext>
            </a:extLst>
          </p:cNvPr>
          <p:cNvSpPr>
            <a:spLocks noGrp="1"/>
          </p:cNvSpPr>
          <p:nvPr>
            <p:ph type="body" sz="quarter" idx="10"/>
          </p:nvPr>
        </p:nvSpPr>
        <p:spPr/>
        <p:txBody>
          <a:bodyPr/>
          <a:lstStyle/>
          <a:p>
            <a:pPr marL="456565" indent="-456565"/>
            <a:r>
              <a:rPr lang="en-US" sz="2650" i="1" dirty="0">
                <a:latin typeface="Calibri"/>
                <a:cs typeface="Calibri"/>
              </a:rPr>
              <a:t>The findings and conclusions presented here are those of the authors and  may not necessarily reflect the official position of the Centers for Disease Control and Prevention/the Agency for Toxic Substances and Disease Registry.</a:t>
            </a:r>
            <a:endParaRPr lang="en-US" sz="2650" dirty="0">
              <a:solidFill>
                <a:srgbClr val="000000"/>
              </a:solidFill>
              <a:latin typeface="Calibri"/>
              <a:cs typeface="Calibri"/>
            </a:endParaRPr>
          </a:p>
          <a:p>
            <a:pPr marL="0" indent="0">
              <a:buNone/>
            </a:pPr>
            <a:endParaRPr lang="en-US">
              <a:cs typeface="Calibri" panose="020F0502020204030204" pitchFamily="34" charset="0"/>
            </a:endParaRPr>
          </a:p>
        </p:txBody>
      </p:sp>
      <p:sp>
        <p:nvSpPr>
          <p:cNvPr id="5" name="Slide Number Placeholder 4">
            <a:extLst>
              <a:ext uri="{FF2B5EF4-FFF2-40B4-BE49-F238E27FC236}">
                <a16:creationId xmlns:a16="http://schemas.microsoft.com/office/drawing/2014/main" id="{7CE43FB2-DFE2-0F22-5B36-DFA6D6896FBE}"/>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63</a:t>
            </a:fld>
            <a:endParaRPr lang="en-US"/>
          </a:p>
        </p:txBody>
      </p:sp>
    </p:spTree>
    <p:extLst>
      <p:ext uri="{BB962C8B-B14F-4D97-AF65-F5344CB8AC3E}">
        <p14:creationId xmlns:p14="http://schemas.microsoft.com/office/powerpoint/2010/main" val="2340373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lIns="121920" tIns="60960" rIns="121920" bIns="60960" anchor="b" anchorCtr="0"/>
          <a:lstStyle/>
          <a:p>
            <a:r>
              <a:rPr lang="en-US" dirty="0">
                <a:latin typeface="Calibri"/>
                <a:cs typeface="Calibri"/>
              </a:rPr>
              <a:t>508 Compliance Disclaimer</a:t>
            </a:r>
          </a:p>
        </p:txBody>
      </p:sp>
      <p:sp>
        <p:nvSpPr>
          <p:cNvPr id="3" name="Text Placeholder 2">
            <a:extLst>
              <a:ext uri="{FF2B5EF4-FFF2-40B4-BE49-F238E27FC236}">
                <a16:creationId xmlns:a16="http://schemas.microsoft.com/office/drawing/2014/main" id="{9BD8A169-E952-A0D9-888E-A0425AEC0EA0}"/>
              </a:ext>
            </a:extLst>
          </p:cNvPr>
          <p:cNvSpPr>
            <a:spLocks noGrp="1"/>
          </p:cNvSpPr>
          <p:nvPr>
            <p:ph type="body" sz="quarter" idx="10"/>
          </p:nvPr>
        </p:nvSpPr>
        <p:spPr/>
        <p:txBody>
          <a:bodyPr/>
          <a:lstStyle/>
          <a:p>
            <a:r>
              <a:rPr lang="en-US" dirty="0">
                <a:latin typeface="Calibri"/>
                <a:cs typeface="Calibri"/>
              </a:rPr>
              <a:t>CDC cannot verify the compliance of documents produced by outside agencies and companies.</a:t>
            </a:r>
            <a:endParaRPr lang="en-US" sz="3200" dirty="0">
              <a:latin typeface="Calibri"/>
              <a:cs typeface="Segoe UI"/>
            </a:endParaRPr>
          </a:p>
          <a:p>
            <a:r>
              <a:rPr lang="en-US" dirty="0">
                <a:latin typeface="Calibri"/>
                <a:cs typeface="Calibri"/>
              </a:rPr>
              <a:t>If you have problems accessing them, please contact the vendor directly or </a:t>
            </a:r>
            <a:r>
              <a:rPr lang="en-US" dirty="0">
                <a:latin typeface="Calibri"/>
                <a:cs typeface="Calibri"/>
                <a:hlinkClick r:id="rId3">
                  <a:extLst>
                    <a:ext uri="{A12FA001-AC4F-418D-AE19-62706E023703}">
                      <ahyp:hlinkClr xmlns:ahyp="http://schemas.microsoft.com/office/drawing/2018/hyperlinkcolor" val="tx"/>
                    </a:ext>
                  </a:extLst>
                </a:hlinkClick>
              </a:rPr>
              <a:t>file an accessibility report</a:t>
            </a:r>
            <a:r>
              <a:rPr lang="en-US" dirty="0">
                <a:latin typeface="Calibri"/>
                <a:cs typeface="Calibri"/>
              </a:rPr>
              <a:t> and mention the name of the file, so we can assist you.</a:t>
            </a:r>
            <a:endParaRPr lang="en-US" sz="3200" dirty="0">
              <a:latin typeface="Calibri"/>
              <a:ea typeface="Calibri"/>
              <a:cs typeface="Segoe UI"/>
            </a:endParaRPr>
          </a:p>
          <a:p>
            <a:r>
              <a:rPr lang="en-US" sz="3200" dirty="0">
                <a:latin typeface="Calibri"/>
                <a:ea typeface="Calibri"/>
                <a:cs typeface="Segoe UI"/>
                <a:hlinkClick r:id="rId4"/>
              </a:rPr>
              <a:t>https://www.cdc.gov/other/disclaimer.html</a:t>
            </a:r>
            <a:endParaRPr lang="en-US" sz="3200">
              <a:latin typeface="Calibri"/>
            </a:endParaRPr>
          </a:p>
        </p:txBody>
      </p:sp>
      <p:sp>
        <p:nvSpPr>
          <p:cNvPr id="5" name="Slide Number Placeholder 4">
            <a:extLst>
              <a:ext uri="{FF2B5EF4-FFF2-40B4-BE49-F238E27FC236}">
                <a16:creationId xmlns:a16="http://schemas.microsoft.com/office/drawing/2014/main" id="{7CE43FB2-DFE2-0F22-5B36-DFA6D6896FBE}"/>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64</a:t>
            </a:fld>
            <a:endParaRPr lang="en-US"/>
          </a:p>
        </p:txBody>
      </p:sp>
    </p:spTree>
    <p:extLst>
      <p:ext uri="{BB962C8B-B14F-4D97-AF65-F5344CB8AC3E}">
        <p14:creationId xmlns:p14="http://schemas.microsoft.com/office/powerpoint/2010/main" val="890552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a:xfrm>
            <a:off x="731078" y="340900"/>
            <a:ext cx="10972800" cy="1143000"/>
          </a:xfrm>
        </p:spPr>
        <p:txBody>
          <a:bodyPr lIns="91440" tIns="45720" rIns="91440" bIns="45720" anchor="b" anchorCtr="0"/>
          <a:lstStyle/>
          <a:p>
            <a:r>
              <a:rPr lang="en-US" sz="3700">
                <a:latin typeface="Calibri"/>
                <a:ea typeface="Calibri"/>
                <a:cs typeface="Calibri"/>
              </a:rPr>
              <a:t>SIP Relationships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2800" b="1" dirty="0">
                <a:latin typeface="Calibri"/>
                <a:cs typeface="Calibri"/>
              </a:rPr>
              <a:t>Prerequisites</a:t>
            </a:r>
          </a:p>
          <a:p>
            <a:pPr marL="989965" lvl="1" indent="-380365"/>
            <a:r>
              <a:rPr lang="en-US" sz="2800" dirty="0">
                <a:latin typeface="Calibri"/>
                <a:cs typeface="Calibri"/>
              </a:rPr>
              <a:t>Pre-incident emergency communication planning</a:t>
            </a:r>
          </a:p>
          <a:p>
            <a:pPr marL="456565" indent="-456565"/>
            <a:r>
              <a:rPr lang="en-US" sz="2800" b="1" dirty="0">
                <a:latin typeface="Calibri"/>
                <a:cs typeface="Calibri"/>
              </a:rPr>
              <a:t>Concurrencies</a:t>
            </a:r>
          </a:p>
          <a:p>
            <a:pPr marL="989965" lvl="1" indent="-380365"/>
            <a:r>
              <a:rPr lang="en-US" sz="2800" dirty="0">
                <a:latin typeface="Calibri"/>
                <a:cs typeface="Calibri"/>
              </a:rPr>
              <a:t>Receipt of initial Interagency Modeling and Atmospheric Assessment Center (IMAAC) models</a:t>
            </a:r>
          </a:p>
          <a:p>
            <a:pPr marL="989965" lvl="1" indent="-380365"/>
            <a:r>
              <a:rPr lang="en-US" sz="2800" dirty="0">
                <a:latin typeface="Calibri"/>
                <a:cs typeface="Calibri"/>
              </a:rPr>
              <a:t>Dose assessment</a:t>
            </a:r>
          </a:p>
          <a:p>
            <a:pPr marL="456565" indent="-456565"/>
            <a:r>
              <a:rPr lang="en-US" sz="2800" b="1" dirty="0">
                <a:latin typeface="Calibri"/>
                <a:cs typeface="Calibri"/>
              </a:rPr>
              <a:t>Dependencies</a:t>
            </a:r>
          </a:p>
          <a:p>
            <a:pPr marL="989965" lvl="1" indent="-380365"/>
            <a:r>
              <a:rPr lang="en-US" sz="2800" dirty="0">
                <a:latin typeface="Calibri"/>
                <a:cs typeface="Calibri"/>
              </a:rPr>
              <a:t>Evacuation</a:t>
            </a:r>
          </a:p>
        </p:txBody>
      </p:sp>
      <p:sp>
        <p:nvSpPr>
          <p:cNvPr id="5" name="Slide Number Placeholder 2">
            <a:extLst>
              <a:ext uri="{FF2B5EF4-FFF2-40B4-BE49-F238E27FC236}">
                <a16:creationId xmlns:a16="http://schemas.microsoft.com/office/drawing/2014/main" id="{7AE3B4B1-A4D8-602F-7FB7-D1213409ABD9}"/>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7</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8782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6182-46FF-F8AD-CD3A-6583B0BC5B02}"/>
              </a:ext>
            </a:extLst>
          </p:cNvPr>
          <p:cNvSpPr>
            <a:spLocks noGrp="1"/>
          </p:cNvSpPr>
          <p:nvPr>
            <p:ph type="title"/>
          </p:nvPr>
        </p:nvSpPr>
        <p:spPr/>
        <p:txBody>
          <a:bodyPr lIns="91440" tIns="45720" rIns="91440" bIns="45720" anchor="b" anchorCtr="0"/>
          <a:lstStyle/>
          <a:p>
            <a:r>
              <a:rPr lang="en-US" sz="3700" b="1">
                <a:solidFill>
                  <a:srgbClr val="0039A6"/>
                </a:solidFill>
                <a:latin typeface="Calibri"/>
                <a:ea typeface="Calibri"/>
                <a:cs typeface="Calibri"/>
              </a:rPr>
              <a:t>Background</a:t>
            </a:r>
            <a:r>
              <a:rPr lang="en-US" sz="3700">
                <a:latin typeface="Calibri"/>
                <a:ea typeface="Calibri"/>
                <a:cs typeface="Calibri"/>
              </a:rPr>
              <a:t>: Protection Factor</a:t>
            </a:r>
            <a:endParaRPr lang="en-US" sz="3733" b="1">
              <a:solidFill>
                <a:srgbClr val="0039A6"/>
              </a:solidFill>
              <a:latin typeface="Calibri" pitchFamily="34" charset="0"/>
            </a:endParaRPr>
          </a:p>
        </p:txBody>
      </p:sp>
      <p:sp>
        <p:nvSpPr>
          <p:cNvPr id="3" name="Content Placeholder 2">
            <a:extLst>
              <a:ext uri="{FF2B5EF4-FFF2-40B4-BE49-F238E27FC236}">
                <a16:creationId xmlns:a16="http://schemas.microsoft.com/office/drawing/2014/main" id="{57571E49-355F-E411-18DD-EFDF72227518}"/>
              </a:ext>
            </a:extLst>
          </p:cNvPr>
          <p:cNvSpPr>
            <a:spLocks noGrp="1"/>
          </p:cNvSpPr>
          <p:nvPr>
            <p:ph type="body" sz="quarter" idx="10"/>
          </p:nvPr>
        </p:nvSpPr>
        <p:spPr>
          <a:xfrm>
            <a:off x="609600" y="1545167"/>
            <a:ext cx="5486400" cy="4455584"/>
          </a:xfrm>
        </p:spPr>
        <p:txBody>
          <a:bodyPr vert="horz" lIns="91440" tIns="45720" rIns="91440" bIns="45720" rtlCol="0" anchor="t">
            <a:normAutofit/>
          </a:bodyPr>
          <a:lstStyle/>
          <a:p>
            <a:pPr marL="456565" indent="-456565"/>
            <a:r>
              <a:rPr lang="en-US" sz="2200">
                <a:latin typeface="Calibri"/>
                <a:cs typeface="Calibri"/>
              </a:rPr>
              <a:t>Building protection factor (BPF) is a relative measure of radiation dose reduction.</a:t>
            </a:r>
          </a:p>
          <a:p>
            <a:pPr marL="989951" lvl="1" indent="-456565"/>
            <a:r>
              <a:rPr lang="en-US" sz="2000">
                <a:latin typeface="Calibri"/>
                <a:cs typeface="Calibri"/>
              </a:rPr>
              <a:t>BPF 10 </a:t>
            </a:r>
            <a:r>
              <a:rPr lang="en-US" sz="2000">
                <a:latin typeface="Calibri"/>
                <a:cs typeface="Calibri"/>
                <a:sym typeface="Wingdings" panose="05000000000000000000" pitchFamily="2" charset="2"/>
              </a:rPr>
              <a:t> 1/10</a:t>
            </a:r>
            <a:r>
              <a:rPr lang="en-US" sz="2000" baseline="30000">
                <a:latin typeface="Calibri"/>
                <a:cs typeface="Calibri"/>
                <a:sym typeface="Wingdings" panose="05000000000000000000" pitchFamily="2" charset="2"/>
              </a:rPr>
              <a:t>th</a:t>
            </a:r>
            <a:r>
              <a:rPr lang="en-US" sz="2000">
                <a:latin typeface="Calibri"/>
                <a:cs typeface="Calibri"/>
                <a:sym typeface="Wingdings" panose="05000000000000000000" pitchFamily="2" charset="2"/>
              </a:rPr>
              <a:t> of the radiation dose</a:t>
            </a:r>
          </a:p>
          <a:p>
            <a:pPr marL="989951" lvl="1" indent="-456565"/>
            <a:r>
              <a:rPr lang="en-US" sz="2000">
                <a:latin typeface="Calibri"/>
                <a:cs typeface="Calibri"/>
                <a:sym typeface="Wingdings" panose="05000000000000000000" pitchFamily="2" charset="2"/>
              </a:rPr>
              <a:t>BPF 200  1/200</a:t>
            </a:r>
            <a:r>
              <a:rPr lang="en-US" sz="2000" baseline="30000">
                <a:latin typeface="Calibri"/>
                <a:cs typeface="Calibri"/>
                <a:sym typeface="Wingdings" panose="05000000000000000000" pitchFamily="2" charset="2"/>
              </a:rPr>
              <a:t>th</a:t>
            </a:r>
            <a:r>
              <a:rPr lang="en-US" sz="2000">
                <a:latin typeface="Calibri"/>
                <a:cs typeface="Calibri"/>
                <a:sym typeface="Wingdings" panose="05000000000000000000" pitchFamily="2" charset="2"/>
              </a:rPr>
              <a:t> of the radiation dose</a:t>
            </a:r>
            <a:endParaRPr lang="en-US" sz="2000">
              <a:latin typeface="Calibri"/>
              <a:cs typeface="Calibri"/>
            </a:endParaRPr>
          </a:p>
          <a:p>
            <a:pPr marL="456565" indent="-456565"/>
            <a:r>
              <a:rPr lang="en-US" sz="2200" dirty="0">
                <a:latin typeface="Calibri"/>
                <a:cs typeface="Calibri"/>
              </a:rPr>
              <a:t>Basements and interior rooms within multistory structures provide the </a:t>
            </a:r>
            <a:r>
              <a:rPr lang="en-US" sz="2200">
                <a:latin typeface="Calibri"/>
                <a:cs typeface="Calibri"/>
              </a:rPr>
              <a:t>optimum protection.</a:t>
            </a:r>
          </a:p>
          <a:p>
            <a:pPr marL="456565" indent="-456565"/>
            <a:r>
              <a:rPr lang="en-US" sz="2200">
                <a:latin typeface="Calibri"/>
                <a:cs typeface="Calibri"/>
              </a:rPr>
              <a:t>Vehicles and single-story wood frame houses provide limited shielding.</a:t>
            </a:r>
          </a:p>
        </p:txBody>
      </p:sp>
      <p:pic>
        <p:nvPicPr>
          <p:cNvPr id="7" name="Picture 6" descr="Different types of buildings provide varying degrees of protective fallout shielding. ">
            <a:extLst>
              <a:ext uri="{FF2B5EF4-FFF2-40B4-BE49-F238E27FC236}">
                <a16:creationId xmlns:a16="http://schemas.microsoft.com/office/drawing/2014/main" id="{8295729D-96B7-9A90-2507-BB169066D367}"/>
              </a:ext>
            </a:extLst>
          </p:cNvPr>
          <p:cNvPicPr>
            <a:picLocks noChangeAspect="1"/>
          </p:cNvPicPr>
          <p:nvPr/>
        </p:nvPicPr>
        <p:blipFill>
          <a:blip r:embed="rId3"/>
          <a:stretch>
            <a:fillRect/>
          </a:stretch>
        </p:blipFill>
        <p:spPr>
          <a:xfrm>
            <a:off x="6096000" y="1545167"/>
            <a:ext cx="5779546" cy="3920455"/>
          </a:xfrm>
          <a:prstGeom prst="rect">
            <a:avLst/>
          </a:prstGeom>
        </p:spPr>
      </p:pic>
      <p:sp>
        <p:nvSpPr>
          <p:cNvPr id="8" name="TextBox 7">
            <a:extLst>
              <a:ext uri="{FF2B5EF4-FFF2-40B4-BE49-F238E27FC236}">
                <a16:creationId xmlns:a16="http://schemas.microsoft.com/office/drawing/2014/main" id="{446058BF-2A85-AC3C-335B-6DB7AD46AA11}"/>
              </a:ext>
            </a:extLst>
          </p:cNvPr>
          <p:cNvSpPr txBox="1"/>
          <p:nvPr/>
        </p:nvSpPr>
        <p:spPr>
          <a:xfrm>
            <a:off x="2294229" y="5862251"/>
            <a:ext cx="9175522" cy="646331"/>
          </a:xfrm>
          <a:prstGeom prst="rect">
            <a:avLst/>
          </a:prstGeom>
          <a:noFill/>
        </p:spPr>
        <p:txBody>
          <a:bodyPr wrap="square" lIns="91440" tIns="45720" rIns="91440" bIns="45720" rtlCol="0" anchor="t">
            <a:spAutoFit/>
          </a:bodyPr>
          <a:lstStyle/>
          <a:p>
            <a:r>
              <a:rPr lang="en-US">
                <a:solidFill>
                  <a:srgbClr val="0563C1"/>
                </a:solidFill>
                <a:latin typeface="Calibri"/>
                <a:ea typeface="Calibri"/>
                <a:cs typeface="Calibri"/>
                <a:hlinkClick r:id="rId4"/>
              </a:rPr>
              <a:t>https://www.fema.gov/sites/default/files/documents/fema_nuc-detonation-planning-guide.pdf</a:t>
            </a:r>
            <a:endParaRPr lang="en-US">
              <a:solidFill>
                <a:srgbClr val="000000"/>
              </a:solidFill>
              <a:latin typeface="Calibri"/>
              <a:ea typeface="Calibri"/>
              <a:cs typeface="Calibri"/>
            </a:endParaRPr>
          </a:p>
          <a:p>
            <a:pPr algn="ctr"/>
            <a:endParaRPr lang="en-US"/>
          </a:p>
        </p:txBody>
      </p:sp>
      <p:sp>
        <p:nvSpPr>
          <p:cNvPr id="5" name="Slide Number Placeholder 2">
            <a:extLst>
              <a:ext uri="{FF2B5EF4-FFF2-40B4-BE49-F238E27FC236}">
                <a16:creationId xmlns:a16="http://schemas.microsoft.com/office/drawing/2014/main" id="{48A6FCF6-D5F9-DAB3-18F2-0BC8C9797D5F}"/>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8</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5503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6182-46FF-F8AD-CD3A-6583B0BC5B02}"/>
              </a:ext>
            </a:extLst>
          </p:cNvPr>
          <p:cNvSpPr>
            <a:spLocks noGrp="1"/>
          </p:cNvSpPr>
          <p:nvPr>
            <p:ph type="title"/>
          </p:nvPr>
        </p:nvSpPr>
        <p:spPr/>
        <p:txBody>
          <a:bodyPr lIns="91440" tIns="45720" rIns="91440" bIns="45720" anchor="b" anchorCtr="0"/>
          <a:lstStyle/>
          <a:p>
            <a:r>
              <a:rPr lang="en-US" sz="3700" b="1">
                <a:solidFill>
                  <a:srgbClr val="0039A6"/>
                </a:solidFill>
                <a:latin typeface="Calibri"/>
                <a:ea typeface="Calibri"/>
                <a:cs typeface="Calibri"/>
              </a:rPr>
              <a:t>Background</a:t>
            </a:r>
            <a:r>
              <a:rPr lang="en-US" sz="3700">
                <a:latin typeface="Calibri"/>
                <a:ea typeface="Calibri"/>
                <a:cs typeface="Calibri"/>
              </a:rPr>
              <a:t>: Sheltering</a:t>
            </a:r>
            <a:endParaRPr lang="en-US" sz="3733" b="1">
              <a:solidFill>
                <a:srgbClr val="0039A6"/>
              </a:solidFill>
              <a:latin typeface="Calibri" pitchFamily="34" charset="0"/>
            </a:endParaRPr>
          </a:p>
        </p:txBody>
      </p:sp>
      <p:sp>
        <p:nvSpPr>
          <p:cNvPr id="3" name="Content Placeholder 2">
            <a:extLst>
              <a:ext uri="{FF2B5EF4-FFF2-40B4-BE49-F238E27FC236}">
                <a16:creationId xmlns:a16="http://schemas.microsoft.com/office/drawing/2014/main" id="{57571E49-355F-E411-18DD-EFDF72227518}"/>
              </a:ext>
            </a:extLst>
          </p:cNvPr>
          <p:cNvSpPr>
            <a:spLocks noGrp="1"/>
          </p:cNvSpPr>
          <p:nvPr>
            <p:ph type="body" sz="quarter" idx="10"/>
          </p:nvPr>
        </p:nvSpPr>
        <p:spPr>
          <a:xfrm>
            <a:off x="609600" y="1545167"/>
            <a:ext cx="7874000" cy="4455584"/>
          </a:xfrm>
        </p:spPr>
        <p:txBody>
          <a:bodyPr vert="horz" lIns="91440" tIns="45720" rIns="91440" bIns="45720" rtlCol="0" anchor="t">
            <a:normAutofit/>
          </a:bodyPr>
          <a:lstStyle/>
          <a:p>
            <a:pPr marL="456565" indent="-456565"/>
            <a:r>
              <a:rPr lang="en-US" sz="2800" dirty="0">
                <a:latin typeface="Calibri"/>
                <a:cs typeface="Calibri"/>
              </a:rPr>
              <a:t>Seeking shelter is among the most crucial protective actions in the initial hours following a </a:t>
            </a:r>
            <a:r>
              <a:rPr lang="en-US" sz="2800">
                <a:latin typeface="Calibri"/>
                <a:cs typeface="Calibri"/>
              </a:rPr>
              <a:t>nuclear explosion. </a:t>
            </a:r>
            <a:endParaRPr lang="en-US" sz="2800" dirty="0">
              <a:latin typeface="Calibri"/>
              <a:cs typeface="Calibri"/>
            </a:endParaRPr>
          </a:p>
          <a:p>
            <a:pPr marL="456565" indent="-456565"/>
            <a:r>
              <a:rPr lang="en-US" sz="2800" dirty="0">
                <a:latin typeface="Calibri"/>
                <a:cs typeface="Calibri"/>
              </a:rPr>
              <a:t>Sheltering can be life-saving as it provides protection against radioactive fallout, safeguarding individuals from potential harm. </a:t>
            </a:r>
          </a:p>
          <a:p>
            <a:pPr marL="456565" indent="-456565"/>
            <a:r>
              <a:rPr lang="en-US" sz="2800" dirty="0">
                <a:latin typeface="Calibri"/>
                <a:cs typeface="Calibri"/>
              </a:rPr>
              <a:t>Individuals should plan to stay sheltered for a minimum of 12 to 24 hours.</a:t>
            </a:r>
          </a:p>
        </p:txBody>
      </p:sp>
      <p:pic>
        <p:nvPicPr>
          <p:cNvPr id="5" name="Picture 4" descr="Get Inside, Stay Inside, Stay Tuned icons. ">
            <a:extLst>
              <a:ext uri="{FF2B5EF4-FFF2-40B4-BE49-F238E27FC236}">
                <a16:creationId xmlns:a16="http://schemas.microsoft.com/office/drawing/2014/main" id="{5307869A-D68D-62BF-3C74-1C1CB951E719}"/>
              </a:ext>
            </a:extLst>
          </p:cNvPr>
          <p:cNvPicPr>
            <a:picLocks noChangeAspect="1"/>
          </p:cNvPicPr>
          <p:nvPr/>
        </p:nvPicPr>
        <p:blipFill>
          <a:blip r:embed="rId3"/>
          <a:stretch>
            <a:fillRect/>
          </a:stretch>
        </p:blipFill>
        <p:spPr>
          <a:xfrm>
            <a:off x="9470389" y="1184911"/>
            <a:ext cx="1653791" cy="4815840"/>
          </a:xfrm>
          <a:prstGeom prst="rect">
            <a:avLst/>
          </a:prstGeom>
        </p:spPr>
      </p:pic>
      <p:sp>
        <p:nvSpPr>
          <p:cNvPr id="7" name="Slide Number Placeholder 2">
            <a:extLst>
              <a:ext uri="{FF2B5EF4-FFF2-40B4-BE49-F238E27FC236}">
                <a16:creationId xmlns:a16="http://schemas.microsoft.com/office/drawing/2014/main" id="{CE7076EE-F3C8-BD78-5D22-6D97CF6A7952}"/>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z="1200" dirty="0" smtClean="0">
                <a:latin typeface="Calibri" panose="020F0502020204030204" pitchFamily="34" charset="0"/>
                <a:cs typeface="Calibri" panose="020F0502020204030204" pitchFamily="34" charset="0"/>
              </a:rPr>
              <a:pPr/>
              <a:t>9</a:t>
            </a:fld>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88048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64</Slides>
  <Notes>56</Notes>
  <HiddenSlides>0</HiddenSlides>
  <ScaleCrop>false</ScaleCrop>
  <HeadingPairs>
    <vt:vector size="4" baseType="variant">
      <vt:variant>
        <vt:lpstr>Theme</vt:lpstr>
      </vt:variant>
      <vt:variant>
        <vt:i4>5</vt:i4>
      </vt:variant>
      <vt:variant>
        <vt:lpstr>Slide Titles</vt:lpstr>
      </vt:variant>
      <vt:variant>
        <vt:i4>64</vt:i4>
      </vt:variant>
    </vt:vector>
  </HeadingPairs>
  <TitlesOfParts>
    <vt:vector size="69" baseType="lpstr">
      <vt:lpstr>Office Theme</vt:lpstr>
      <vt:lpstr>1_Master</vt:lpstr>
      <vt:lpstr>Master</vt:lpstr>
      <vt:lpstr>Office Theme</vt:lpstr>
      <vt:lpstr>Office Theme</vt:lpstr>
      <vt:lpstr>Public Health Decision Making in a Radiation Emergency </vt:lpstr>
      <vt:lpstr>Response Objectives, Functions, and Activities</vt:lpstr>
      <vt:lpstr>Module Overview: T+0 -&gt; T+36hrs</vt:lpstr>
      <vt:lpstr>Shelter-in-Place (SIP)</vt:lpstr>
      <vt:lpstr>Response Objectives, Functions, and Activities SIP</vt:lpstr>
      <vt:lpstr>SIP Learning Objectives</vt:lpstr>
      <vt:lpstr>SIP Relationships</vt:lpstr>
      <vt:lpstr>Background: Protection Factor</vt:lpstr>
      <vt:lpstr>Background: Sheltering</vt:lpstr>
      <vt:lpstr>Where would  shelter-in-place be recommended?</vt:lpstr>
      <vt:lpstr>What messages should be distributed immediately to responders and the public?</vt:lpstr>
      <vt:lpstr>Shelter-in-Place Partners</vt:lpstr>
      <vt:lpstr>Dose Rate Decay After Detonation</vt:lpstr>
      <vt:lpstr>What factors should be considered for the general public to exit shelter safely?</vt:lpstr>
      <vt:lpstr>What factors should be considered for responders to safely exit shelter?</vt:lpstr>
      <vt:lpstr>SIP Resources</vt:lpstr>
      <vt:lpstr>IPAWS</vt:lpstr>
      <vt:lpstr>Video: Where to Go in a Radiation Emergency</vt:lpstr>
      <vt:lpstr>CDC Radiation Emergency Toolkit for Public Health Professionals</vt:lpstr>
      <vt:lpstr>CDC Radiation Hazard Scale</vt:lpstr>
      <vt:lpstr>CDC Decontamination Infographic</vt:lpstr>
      <vt:lpstr>SIP References</vt:lpstr>
      <vt:lpstr>CDC Crisis &amp; Emergency Risk Communication (CERC)</vt:lpstr>
      <vt:lpstr>Improvised Nuclear Device Response and Recovery: Communicating in the Immediate Aftermath</vt:lpstr>
      <vt:lpstr>Radiation Response Briefing Manual: A Guide for Key Leaders and Public Health Decision Makers</vt:lpstr>
      <vt:lpstr>Questions regarding SIP?</vt:lpstr>
      <vt:lpstr>Responder Health and Safety</vt:lpstr>
      <vt:lpstr>Response Objectives, Functions, and Activities Responder Health &amp; Safety </vt:lpstr>
      <vt:lpstr>Responder Health and Safety Relationships</vt:lpstr>
      <vt:lpstr>Learning Objectives for Responder Health and Safety </vt:lpstr>
      <vt:lpstr>Who is a Responder?</vt:lpstr>
      <vt:lpstr> Who is an Emergency Worker?</vt:lpstr>
      <vt:lpstr>Background: Responder Health and Safety</vt:lpstr>
      <vt:lpstr>Responder Health and Safety Partners</vt:lpstr>
      <vt:lpstr>What zones are greatest concern for responder health and safety? (areas of concern)</vt:lpstr>
      <vt:lpstr>What zones are greatest concern for responder health and safety? (dosimetry)</vt:lpstr>
      <vt:lpstr>What zones are of greatest concern for responder health and safety? </vt:lpstr>
      <vt:lpstr>What PPE is necessary to protect from radiological hazards?</vt:lpstr>
      <vt:lpstr>Rules of Thumb and Dose Limits for Responders </vt:lpstr>
      <vt:lpstr>Rules of Thumb and Dose Limits for Responders, cont'd </vt:lpstr>
      <vt:lpstr>Responder Health and Safety Resources</vt:lpstr>
      <vt:lpstr>Emergency Responder Health Monitoring and Surveillance™ (ERHMSTM) </vt:lpstr>
      <vt:lpstr>Responder Health and Safety References</vt:lpstr>
      <vt:lpstr>Federal Radiological Monitoring and Assessment Center Health and Safety Manual</vt:lpstr>
      <vt:lpstr>Planning Guide for Health and Safety: For Planners, Safety Officers, and Supervisors to Safeguard Responders Post-Nuclear Detonation</vt:lpstr>
      <vt:lpstr>Quick Reference Guide:  Radiation Risk Information for Responders Following a Nuclear Detonation</vt:lpstr>
      <vt:lpstr>    Attention Emergency Responders: Guidance on Emergency Responder PPE for Response to CBRN Terrorism Incidents</vt:lpstr>
      <vt:lpstr>NCRP Report, No. 171, Uncertainties in the Estimation of Radiation Risks and Probability of Disease Causation</vt:lpstr>
      <vt:lpstr>Questions regarding Responder Health and Safety?</vt:lpstr>
      <vt:lpstr>Evacuation</vt:lpstr>
      <vt:lpstr>Response Objectives, Functions, and Activities Evacuation </vt:lpstr>
      <vt:lpstr>Evacuation Learning Objectives</vt:lpstr>
      <vt:lpstr>Evacuation Relationships</vt:lpstr>
      <vt:lpstr>Evacuation Key Activities</vt:lpstr>
      <vt:lpstr>Evacuation Partners</vt:lpstr>
      <vt:lpstr>Which areas are safe to evacuate?</vt:lpstr>
      <vt:lpstr>Where Does Evacuation Occur?</vt:lpstr>
      <vt:lpstr>How do you effectively communicate where people need to go? </vt:lpstr>
      <vt:lpstr>Which evacuation routes are safe to use?</vt:lpstr>
      <vt:lpstr>Evacuation References</vt:lpstr>
      <vt:lpstr>PAG Manual: Protective Action Guides and Planning Guidance for Radiological Incidents</vt:lpstr>
      <vt:lpstr>Questions regarding Evacuation?</vt:lpstr>
      <vt:lpstr>Disclaimer</vt:lpstr>
      <vt:lpstr>508 Compliance Disclaimer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Carera</dc:creator>
  <cp:revision>553</cp:revision>
  <dcterms:created xsi:type="dcterms:W3CDTF">2023-06-24T16:42:30Z</dcterms:created>
  <dcterms:modified xsi:type="dcterms:W3CDTF">2023-11-17T22:21:32Z</dcterms:modified>
</cp:coreProperties>
</file>